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4"/>
  </p:notesMasterIdLst>
  <p:sldIdLst>
    <p:sldId id="256" r:id="rId6"/>
    <p:sldId id="260" r:id="rId7"/>
    <p:sldId id="257" r:id="rId8"/>
    <p:sldId id="312" r:id="rId9"/>
    <p:sldId id="275" r:id="rId10"/>
    <p:sldId id="266" r:id="rId11"/>
    <p:sldId id="294" r:id="rId12"/>
    <p:sldId id="295" r:id="rId13"/>
    <p:sldId id="296" r:id="rId14"/>
    <p:sldId id="297" r:id="rId15"/>
    <p:sldId id="310" r:id="rId16"/>
    <p:sldId id="298" r:id="rId17"/>
    <p:sldId id="311" r:id="rId18"/>
    <p:sldId id="302" r:id="rId19"/>
    <p:sldId id="303" r:id="rId20"/>
    <p:sldId id="308" r:id="rId21"/>
    <p:sldId id="279" r:id="rId22"/>
    <p:sldId id="304" r:id="rId2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668"/>
    <a:srgbClr val="9E915C"/>
    <a:srgbClr val="86764E"/>
    <a:srgbClr val="355D91"/>
    <a:srgbClr val="1C1AB9"/>
    <a:srgbClr val="B3BCE7"/>
    <a:srgbClr val="AF139C"/>
    <a:srgbClr val="AAB4E4"/>
    <a:srgbClr val="8D9ADB"/>
    <a:srgbClr val="1E79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13" autoAdjust="0"/>
    <p:restoredTop sz="95637" autoAdjust="0"/>
  </p:normalViewPr>
  <p:slideViewPr>
    <p:cSldViewPr>
      <p:cViewPr>
        <p:scale>
          <a:sx n="70" d="100"/>
          <a:sy n="70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83A9EB-2E52-4592-A062-7086134DA216}" type="doc">
      <dgm:prSet loTypeId="urn:microsoft.com/office/officeart/2005/8/layout/pyramid2" loCatId="list" qsTypeId="urn:microsoft.com/office/officeart/2005/8/quickstyle/simple5" qsCatId="simple" csTypeId="urn:microsoft.com/office/officeart/2005/8/colors/accent0_3" csCatId="mainScheme" phldr="1"/>
      <dgm:spPr/>
    </dgm:pt>
    <dgm:pt modelId="{35A50914-9422-4482-BFC1-BB2FA3C4B9BC}">
      <dgm:prSet phldrT="[Text]"/>
      <dgm:spPr>
        <a:xfrm>
          <a:off x="1200846" y="293701"/>
          <a:ext cx="1561099" cy="691533"/>
        </a:xfrm>
        <a:solidFill>
          <a:srgbClr val="9E915C">
            <a:alpha val="90000"/>
          </a:srgbClr>
        </a:solidFill>
        <a:ln w="9525" cap="flat" cmpd="sng" algn="ctr">
          <a:solidFill>
            <a:srgbClr val="9E915C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x-none" b="0" dirty="0" smtClean="0">
              <a:solidFill>
                <a:schemeClr val="bg1"/>
              </a:solidFill>
              <a:latin typeface="Calibri"/>
              <a:ea typeface="+mn-ea"/>
              <a:cs typeface="+mn-cs"/>
            </a:rPr>
            <a:t>Економичност</a:t>
          </a:r>
          <a:endParaRPr lang="en-US" b="0" dirty="0">
            <a:solidFill>
              <a:schemeClr val="bg1"/>
            </a:solidFill>
            <a:latin typeface="Calibri"/>
            <a:ea typeface="+mn-ea"/>
            <a:cs typeface="+mn-cs"/>
          </a:endParaRPr>
        </a:p>
      </dgm:t>
    </dgm:pt>
    <dgm:pt modelId="{D4693BF3-B7F4-4344-B826-E68EBC1194CA}" type="parTrans" cxnId="{0D737DC8-F88B-49BA-A1A6-C23DB8A810FC}">
      <dgm:prSet/>
      <dgm:spPr/>
      <dgm:t>
        <a:bodyPr/>
        <a:lstStyle/>
        <a:p>
          <a:endParaRPr lang="en-US"/>
        </a:p>
      </dgm:t>
    </dgm:pt>
    <dgm:pt modelId="{00F19302-0A45-4C8D-81C7-55D8FF1DD452}" type="sibTrans" cxnId="{0D737DC8-F88B-49BA-A1A6-C23DB8A810FC}">
      <dgm:prSet/>
      <dgm:spPr/>
      <dgm:t>
        <a:bodyPr/>
        <a:lstStyle/>
        <a:p>
          <a:endParaRPr lang="en-US"/>
        </a:p>
      </dgm:t>
    </dgm:pt>
    <dgm:pt modelId="{61FCA295-C55D-4AB4-B6A6-E6C8044E2163}">
      <dgm:prSet phldrT="[Text]"/>
      <dgm:spPr>
        <a:xfrm>
          <a:off x="1200846" y="1071676"/>
          <a:ext cx="1561099" cy="691533"/>
        </a:xfrm>
        <a:solidFill>
          <a:srgbClr val="9E915C">
            <a:alpha val="90000"/>
          </a:srgbClr>
        </a:solidFill>
        <a:ln w="9525" cap="flat" cmpd="sng" algn="ctr">
          <a:solidFill>
            <a:srgbClr val="9E915C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x-none" b="0" dirty="0" smtClean="0">
              <a:solidFill>
                <a:schemeClr val="bg1"/>
              </a:solidFill>
              <a:latin typeface="Calibri"/>
              <a:ea typeface="+mn-ea"/>
              <a:cs typeface="+mn-cs"/>
            </a:rPr>
            <a:t>Ефикасност</a:t>
          </a:r>
          <a:endParaRPr lang="en-US" b="0" dirty="0">
            <a:solidFill>
              <a:schemeClr val="bg1"/>
            </a:solidFill>
            <a:latin typeface="Calibri"/>
            <a:ea typeface="+mn-ea"/>
            <a:cs typeface="+mn-cs"/>
          </a:endParaRPr>
        </a:p>
      </dgm:t>
    </dgm:pt>
    <dgm:pt modelId="{72FEB618-95F9-4D20-8EEC-A0C0F8061BA9}" type="parTrans" cxnId="{756E41EC-5CB7-4BD4-BCC8-27057C551492}">
      <dgm:prSet/>
      <dgm:spPr/>
      <dgm:t>
        <a:bodyPr/>
        <a:lstStyle/>
        <a:p>
          <a:endParaRPr lang="en-US"/>
        </a:p>
      </dgm:t>
    </dgm:pt>
    <dgm:pt modelId="{7717AB99-2B33-40EE-9DF1-9B84312E5500}" type="sibTrans" cxnId="{756E41EC-5CB7-4BD4-BCC8-27057C551492}">
      <dgm:prSet/>
      <dgm:spPr/>
      <dgm:t>
        <a:bodyPr/>
        <a:lstStyle/>
        <a:p>
          <a:endParaRPr lang="en-US"/>
        </a:p>
      </dgm:t>
    </dgm:pt>
    <dgm:pt modelId="{FD300CD2-9E44-4D16-8014-4A604AA31EE6}">
      <dgm:prSet phldrT="[Text]"/>
      <dgm:spPr>
        <a:xfrm>
          <a:off x="1200846" y="1849652"/>
          <a:ext cx="1561099" cy="691533"/>
        </a:xfrm>
        <a:solidFill>
          <a:srgbClr val="9E915C">
            <a:alpha val="90000"/>
          </a:srgbClr>
        </a:solidFill>
        <a:ln w="9525" cap="flat" cmpd="sng" algn="ctr">
          <a:solidFill>
            <a:srgbClr val="9E915C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x-none" b="0" dirty="0" smtClean="0">
              <a:solidFill>
                <a:schemeClr val="bg1"/>
              </a:solidFill>
              <a:latin typeface="Calibri"/>
              <a:ea typeface="+mn-ea"/>
              <a:cs typeface="+mn-cs"/>
            </a:rPr>
            <a:t>Ефективност</a:t>
          </a:r>
          <a:endParaRPr lang="en-US" b="0" dirty="0">
            <a:solidFill>
              <a:schemeClr val="bg1"/>
            </a:solidFill>
            <a:latin typeface="Calibri"/>
            <a:ea typeface="+mn-ea"/>
            <a:cs typeface="+mn-cs"/>
          </a:endParaRPr>
        </a:p>
      </dgm:t>
    </dgm:pt>
    <dgm:pt modelId="{A2A8BCDE-7552-4493-A465-73BF1BA8DC4D}" type="parTrans" cxnId="{D844AA62-A9A6-4C6C-82C9-45507C5584F1}">
      <dgm:prSet/>
      <dgm:spPr/>
      <dgm:t>
        <a:bodyPr/>
        <a:lstStyle/>
        <a:p>
          <a:endParaRPr lang="en-US"/>
        </a:p>
      </dgm:t>
    </dgm:pt>
    <dgm:pt modelId="{A3EA1622-6F5E-4304-9F27-879CF6C1E5C5}" type="sibTrans" cxnId="{D844AA62-A9A6-4C6C-82C9-45507C5584F1}">
      <dgm:prSet/>
      <dgm:spPr/>
      <dgm:t>
        <a:bodyPr/>
        <a:lstStyle/>
        <a:p>
          <a:endParaRPr lang="en-US"/>
        </a:p>
      </dgm:t>
    </dgm:pt>
    <dgm:pt modelId="{5615A06B-4051-4EAE-B08D-D8C77296F5E6}" type="pres">
      <dgm:prSet presAssocID="{9C83A9EB-2E52-4592-A062-7086134DA216}" presName="compositeShape" presStyleCnt="0">
        <dgm:presLayoutVars>
          <dgm:dir/>
          <dgm:resizeHandles/>
        </dgm:presLayoutVars>
      </dgm:prSet>
      <dgm:spPr/>
    </dgm:pt>
    <dgm:pt modelId="{8260F29B-DEEE-49F2-B806-2F732C37B81D}" type="pres">
      <dgm:prSet presAssocID="{9C83A9EB-2E52-4592-A062-7086134DA216}" presName="pyramid" presStyleLbl="node1" presStyleIdx="0" presStyleCnt="1" custLinFactNeighborX="3881" custLinFactNeighborY="24074"/>
      <dgm:spPr>
        <a:xfrm>
          <a:off x="0" y="0"/>
          <a:ext cx="2401692" cy="2921329"/>
        </a:xfrm>
        <a:prstGeom prst="triangle">
          <a:avLst/>
        </a:prstGeom>
        <a:solidFill>
          <a:srgbClr val="1C3668"/>
        </a:solidFill>
        <a:ln>
          <a:solidFill>
            <a:srgbClr val="1C3668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/>
        </a:p>
      </dgm:t>
    </dgm:pt>
    <dgm:pt modelId="{D170C600-89A5-41B8-8192-7A691B878506}" type="pres">
      <dgm:prSet presAssocID="{9C83A9EB-2E52-4592-A062-7086134DA216}" presName="theList" presStyleCnt="0"/>
      <dgm:spPr/>
    </dgm:pt>
    <dgm:pt modelId="{AE74D1EF-8DC4-4304-9284-6D8A76EABCB5}" type="pres">
      <dgm:prSet presAssocID="{35A50914-9422-4482-BFC1-BB2FA3C4B9BC}" presName="aNode" presStyleLbl="fgAcc1" presStyleIdx="0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E3154C7F-EBC4-4D8A-9486-8BB0FA97B5C9}" type="pres">
      <dgm:prSet presAssocID="{35A50914-9422-4482-BFC1-BB2FA3C4B9BC}" presName="aSpace" presStyleCnt="0"/>
      <dgm:spPr/>
    </dgm:pt>
    <dgm:pt modelId="{516CBF01-6F34-46AF-A6B3-3B9B104EF5DA}" type="pres">
      <dgm:prSet presAssocID="{61FCA295-C55D-4AB4-B6A6-E6C8044E2163}" presName="aNode" presStyleLbl="fgAcc1" presStyleIdx="1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F8B5AE21-6DBB-47B9-B12E-967B55491351}" type="pres">
      <dgm:prSet presAssocID="{61FCA295-C55D-4AB4-B6A6-E6C8044E2163}" presName="aSpace" presStyleCnt="0"/>
      <dgm:spPr/>
    </dgm:pt>
    <dgm:pt modelId="{B6B12AD5-F39D-41CD-B0FD-ECE5A6FD4EAB}" type="pres">
      <dgm:prSet presAssocID="{FD300CD2-9E44-4D16-8014-4A604AA31EE6}" presName="aNode" presStyleLbl="fgAcc1" presStyleIdx="2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21534C43-873E-486C-B0AB-A379301BDA43}" type="pres">
      <dgm:prSet presAssocID="{FD300CD2-9E44-4D16-8014-4A604AA31EE6}" presName="aSpace" presStyleCnt="0"/>
      <dgm:spPr/>
    </dgm:pt>
  </dgm:ptLst>
  <dgm:cxnLst>
    <dgm:cxn modelId="{D196D1DE-7636-441A-9C3D-A10B74E08091}" type="presOf" srcId="{35A50914-9422-4482-BFC1-BB2FA3C4B9BC}" destId="{AE74D1EF-8DC4-4304-9284-6D8A76EABCB5}" srcOrd="0" destOrd="0" presId="urn:microsoft.com/office/officeart/2005/8/layout/pyramid2"/>
    <dgm:cxn modelId="{B36D6BEC-65BC-48BE-A036-AB77BA158697}" type="presOf" srcId="{9C83A9EB-2E52-4592-A062-7086134DA216}" destId="{5615A06B-4051-4EAE-B08D-D8C77296F5E6}" srcOrd="0" destOrd="0" presId="urn:microsoft.com/office/officeart/2005/8/layout/pyramid2"/>
    <dgm:cxn modelId="{60858B97-9A9D-49EE-B675-49D82A752515}" type="presOf" srcId="{61FCA295-C55D-4AB4-B6A6-E6C8044E2163}" destId="{516CBF01-6F34-46AF-A6B3-3B9B104EF5DA}" srcOrd="0" destOrd="0" presId="urn:microsoft.com/office/officeart/2005/8/layout/pyramid2"/>
    <dgm:cxn modelId="{756E41EC-5CB7-4BD4-BCC8-27057C551492}" srcId="{9C83A9EB-2E52-4592-A062-7086134DA216}" destId="{61FCA295-C55D-4AB4-B6A6-E6C8044E2163}" srcOrd="1" destOrd="0" parTransId="{72FEB618-95F9-4D20-8EEC-A0C0F8061BA9}" sibTransId="{7717AB99-2B33-40EE-9DF1-9B84312E5500}"/>
    <dgm:cxn modelId="{0D737DC8-F88B-49BA-A1A6-C23DB8A810FC}" srcId="{9C83A9EB-2E52-4592-A062-7086134DA216}" destId="{35A50914-9422-4482-BFC1-BB2FA3C4B9BC}" srcOrd="0" destOrd="0" parTransId="{D4693BF3-B7F4-4344-B826-E68EBC1194CA}" sibTransId="{00F19302-0A45-4C8D-81C7-55D8FF1DD452}"/>
    <dgm:cxn modelId="{9A4222B9-6C77-4FAD-BD67-3D22C9F5142C}" type="presOf" srcId="{FD300CD2-9E44-4D16-8014-4A604AA31EE6}" destId="{B6B12AD5-F39D-41CD-B0FD-ECE5A6FD4EAB}" srcOrd="0" destOrd="0" presId="urn:microsoft.com/office/officeart/2005/8/layout/pyramid2"/>
    <dgm:cxn modelId="{D844AA62-A9A6-4C6C-82C9-45507C5584F1}" srcId="{9C83A9EB-2E52-4592-A062-7086134DA216}" destId="{FD300CD2-9E44-4D16-8014-4A604AA31EE6}" srcOrd="2" destOrd="0" parTransId="{A2A8BCDE-7552-4493-A465-73BF1BA8DC4D}" sibTransId="{A3EA1622-6F5E-4304-9F27-879CF6C1E5C5}"/>
    <dgm:cxn modelId="{E11D611E-5815-4DC1-B986-DC0F4ACB02DE}" type="presParOf" srcId="{5615A06B-4051-4EAE-B08D-D8C77296F5E6}" destId="{8260F29B-DEEE-49F2-B806-2F732C37B81D}" srcOrd="0" destOrd="0" presId="urn:microsoft.com/office/officeart/2005/8/layout/pyramid2"/>
    <dgm:cxn modelId="{FFF4B38D-F8CF-4AF7-A3B2-57C3C9BBD33A}" type="presParOf" srcId="{5615A06B-4051-4EAE-B08D-D8C77296F5E6}" destId="{D170C600-89A5-41B8-8192-7A691B878506}" srcOrd="1" destOrd="0" presId="urn:microsoft.com/office/officeart/2005/8/layout/pyramid2"/>
    <dgm:cxn modelId="{BBCBE339-FCDE-471B-B5AA-2875F21C6FD6}" type="presParOf" srcId="{D170C600-89A5-41B8-8192-7A691B878506}" destId="{AE74D1EF-8DC4-4304-9284-6D8A76EABCB5}" srcOrd="0" destOrd="0" presId="urn:microsoft.com/office/officeart/2005/8/layout/pyramid2"/>
    <dgm:cxn modelId="{15816BE9-7436-46F8-80DC-7C2E5E99B655}" type="presParOf" srcId="{D170C600-89A5-41B8-8192-7A691B878506}" destId="{E3154C7F-EBC4-4D8A-9486-8BB0FA97B5C9}" srcOrd="1" destOrd="0" presId="urn:microsoft.com/office/officeart/2005/8/layout/pyramid2"/>
    <dgm:cxn modelId="{F756CA9C-648F-4DF2-867E-B4F85C04114D}" type="presParOf" srcId="{D170C600-89A5-41B8-8192-7A691B878506}" destId="{516CBF01-6F34-46AF-A6B3-3B9B104EF5DA}" srcOrd="2" destOrd="0" presId="urn:microsoft.com/office/officeart/2005/8/layout/pyramid2"/>
    <dgm:cxn modelId="{FB98339A-963B-43B0-B24B-A3EFDCEFE054}" type="presParOf" srcId="{D170C600-89A5-41B8-8192-7A691B878506}" destId="{F8B5AE21-6DBB-47B9-B12E-967B55491351}" srcOrd="3" destOrd="0" presId="urn:microsoft.com/office/officeart/2005/8/layout/pyramid2"/>
    <dgm:cxn modelId="{D0131017-CA1E-46D4-913F-7FA1916E52B6}" type="presParOf" srcId="{D170C600-89A5-41B8-8192-7A691B878506}" destId="{B6B12AD5-F39D-41CD-B0FD-ECE5A6FD4EAB}" srcOrd="4" destOrd="0" presId="urn:microsoft.com/office/officeart/2005/8/layout/pyramid2"/>
    <dgm:cxn modelId="{C7C25830-F142-43CC-8D72-3E4D093AC96D}" type="presParOf" srcId="{D170C600-89A5-41B8-8192-7A691B878506}" destId="{21534C43-873E-486C-B0AB-A379301BDA4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60F29B-DEEE-49F2-B806-2F732C37B81D}">
      <dsp:nvSpPr>
        <dsp:cNvPr id="0" name=""/>
        <dsp:cNvSpPr/>
      </dsp:nvSpPr>
      <dsp:spPr>
        <a:xfrm>
          <a:off x="150413" y="0"/>
          <a:ext cx="3875648" cy="3888432"/>
        </a:xfrm>
        <a:prstGeom prst="triangle">
          <a:avLst/>
        </a:prstGeom>
        <a:solidFill>
          <a:srgbClr val="1C3668"/>
        </a:solidFill>
        <a:ln>
          <a:solidFill>
            <a:srgbClr val="1C3668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E74D1EF-8DC4-4304-9284-6D8A76EABCB5}">
      <dsp:nvSpPr>
        <dsp:cNvPr id="0" name=""/>
        <dsp:cNvSpPr/>
      </dsp:nvSpPr>
      <dsp:spPr>
        <a:xfrm>
          <a:off x="1937824" y="390931"/>
          <a:ext cx="2519171" cy="920464"/>
        </a:xfrm>
        <a:prstGeom prst="roundRect">
          <a:avLst/>
        </a:prstGeom>
        <a:solidFill>
          <a:srgbClr val="9E915C">
            <a:alpha val="90000"/>
          </a:srgbClr>
        </a:solidFill>
        <a:ln w="9525" cap="flat" cmpd="sng" algn="ctr">
          <a:solidFill>
            <a:srgbClr val="9E915C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600" b="0" kern="1200" dirty="0" smtClean="0">
              <a:solidFill>
                <a:schemeClr val="bg1"/>
              </a:solidFill>
              <a:latin typeface="Calibri"/>
              <a:ea typeface="+mn-ea"/>
              <a:cs typeface="+mn-cs"/>
            </a:rPr>
            <a:t>Економичност</a:t>
          </a:r>
          <a:endParaRPr lang="en-US" sz="2600" b="0" kern="1200" dirty="0">
            <a:solidFill>
              <a:schemeClr val="bg1"/>
            </a:solidFill>
            <a:latin typeface="Calibri"/>
            <a:ea typeface="+mn-ea"/>
            <a:cs typeface="+mn-cs"/>
          </a:endParaRPr>
        </a:p>
      </dsp:txBody>
      <dsp:txXfrm>
        <a:off x="1982757" y="435864"/>
        <a:ext cx="2429305" cy="830598"/>
      </dsp:txXfrm>
    </dsp:sp>
    <dsp:sp modelId="{516CBF01-6F34-46AF-A6B3-3B9B104EF5DA}">
      <dsp:nvSpPr>
        <dsp:cNvPr id="0" name=""/>
        <dsp:cNvSpPr/>
      </dsp:nvSpPr>
      <dsp:spPr>
        <a:xfrm>
          <a:off x="1937824" y="1426454"/>
          <a:ext cx="2519171" cy="920464"/>
        </a:xfrm>
        <a:prstGeom prst="roundRect">
          <a:avLst/>
        </a:prstGeom>
        <a:solidFill>
          <a:srgbClr val="9E915C">
            <a:alpha val="90000"/>
          </a:srgbClr>
        </a:solidFill>
        <a:ln w="9525" cap="flat" cmpd="sng" algn="ctr">
          <a:solidFill>
            <a:srgbClr val="9E915C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600" b="0" kern="1200" dirty="0" smtClean="0">
              <a:solidFill>
                <a:schemeClr val="bg1"/>
              </a:solidFill>
              <a:latin typeface="Calibri"/>
              <a:ea typeface="+mn-ea"/>
              <a:cs typeface="+mn-cs"/>
            </a:rPr>
            <a:t>Ефикасност</a:t>
          </a:r>
          <a:endParaRPr lang="en-US" sz="2600" b="0" kern="1200" dirty="0">
            <a:solidFill>
              <a:schemeClr val="bg1"/>
            </a:solidFill>
            <a:latin typeface="Calibri"/>
            <a:ea typeface="+mn-ea"/>
            <a:cs typeface="+mn-cs"/>
          </a:endParaRPr>
        </a:p>
      </dsp:txBody>
      <dsp:txXfrm>
        <a:off x="1982757" y="1471387"/>
        <a:ext cx="2429305" cy="830598"/>
      </dsp:txXfrm>
    </dsp:sp>
    <dsp:sp modelId="{B6B12AD5-F39D-41CD-B0FD-ECE5A6FD4EAB}">
      <dsp:nvSpPr>
        <dsp:cNvPr id="0" name=""/>
        <dsp:cNvSpPr/>
      </dsp:nvSpPr>
      <dsp:spPr>
        <a:xfrm>
          <a:off x="1937824" y="2461977"/>
          <a:ext cx="2519171" cy="920464"/>
        </a:xfrm>
        <a:prstGeom prst="roundRect">
          <a:avLst/>
        </a:prstGeom>
        <a:solidFill>
          <a:srgbClr val="9E915C">
            <a:alpha val="90000"/>
          </a:srgbClr>
        </a:solidFill>
        <a:ln w="9525" cap="flat" cmpd="sng" algn="ctr">
          <a:solidFill>
            <a:srgbClr val="9E915C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600" b="0" kern="1200" dirty="0" smtClean="0">
              <a:solidFill>
                <a:schemeClr val="bg1"/>
              </a:solidFill>
              <a:latin typeface="Calibri"/>
              <a:ea typeface="+mn-ea"/>
              <a:cs typeface="+mn-cs"/>
            </a:rPr>
            <a:t>Ефективност</a:t>
          </a:r>
          <a:endParaRPr lang="en-US" sz="2600" b="0" kern="1200" dirty="0">
            <a:solidFill>
              <a:schemeClr val="bg1"/>
            </a:solidFill>
            <a:latin typeface="Calibri"/>
            <a:ea typeface="+mn-ea"/>
            <a:cs typeface="+mn-cs"/>
          </a:endParaRPr>
        </a:p>
      </dsp:txBody>
      <dsp:txXfrm>
        <a:off x="1982757" y="2506910"/>
        <a:ext cx="2429305" cy="830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5E23B-0996-4C0F-BAD4-88924E484E30}" type="datetimeFigureOut">
              <a:rPr lang="en-US" smtClean="0"/>
              <a:t>17-Dec-18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8F8B7-CC67-4CF2-89C2-421B771DD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11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20F1-5391-4DFA-9D45-5A2350F124F3}" type="datetimeFigureOut">
              <a:rPr lang="en-US" smtClean="0"/>
              <a:t>17-Dec-18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E002-1517-4F94-869E-15A7DEFE39F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229600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9119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20F1-5391-4DFA-9D45-5A2350F124F3}" type="datetimeFigureOut">
              <a:rPr lang="en-US" smtClean="0"/>
              <a:t>17-Dec-18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E002-1517-4F94-869E-15A7DEFE39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97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20F1-5391-4DFA-9D45-5A2350F124F3}" type="datetimeFigureOut">
              <a:rPr lang="en-US" smtClean="0"/>
              <a:t>17-Dec-18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E002-1517-4F94-869E-15A7DEFE39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20F1-5391-4DFA-9D45-5A2350F124F3}" type="datetimeFigureOut">
              <a:rPr lang="en-US" smtClean="0"/>
              <a:t>17-Dec-18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E002-1517-4F94-869E-15A7DEFE39F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059" y="5805264"/>
            <a:ext cx="1549939" cy="105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0168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20F1-5391-4DFA-9D45-5A2350F124F3}" type="datetimeFigureOut">
              <a:rPr lang="en-US" smtClean="0"/>
              <a:t>17-Dec-18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E002-1517-4F94-869E-15A7DEFE39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00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20F1-5391-4DFA-9D45-5A2350F124F3}" type="datetimeFigureOut">
              <a:rPr lang="en-US" smtClean="0"/>
              <a:t>17-Dec-18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E002-1517-4F94-869E-15A7DEFE39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54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20F1-5391-4DFA-9D45-5A2350F124F3}" type="datetimeFigureOut">
              <a:rPr lang="en-US" smtClean="0"/>
              <a:t>17-Dec-18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E002-1517-4F94-869E-15A7DEFE39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2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20F1-5391-4DFA-9D45-5A2350F124F3}" type="datetimeFigureOut">
              <a:rPr lang="en-US" smtClean="0"/>
              <a:t>17-Dec-18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E002-1517-4F94-869E-15A7DEFE39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166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20F1-5391-4DFA-9D45-5A2350F124F3}" type="datetimeFigureOut">
              <a:rPr lang="en-US" smtClean="0"/>
              <a:t>17-Dec-18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E002-1517-4F94-869E-15A7DEFE39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95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20F1-5391-4DFA-9D45-5A2350F124F3}" type="datetimeFigureOut">
              <a:rPr lang="en-US" smtClean="0"/>
              <a:t>17-Dec-18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E002-1517-4F94-869E-15A7DEFE39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8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20F1-5391-4DFA-9D45-5A2350F124F3}" type="datetimeFigureOut">
              <a:rPr lang="en-US" smtClean="0"/>
              <a:t>17-Dec-18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E002-1517-4F94-869E-15A7DEFE39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16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120F1-5391-4DFA-9D45-5A2350F124F3}" type="datetimeFigureOut">
              <a:rPr lang="en-US" smtClean="0"/>
              <a:t>17-Dec-18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AE002-1517-4F94-869E-15A7DEFE39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08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332656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dirty="0" smtClean="0">
                <a:solidFill>
                  <a:srgbClr val="1C3668"/>
                </a:solidFill>
                <a:cs typeface="Arial" panose="020B0604020202020204" pitchFamily="34" charset="0"/>
              </a:rPr>
              <a:t>ДРЖАВНА РЕВИЗОРСКА ИНСТИТУЦИЈА </a:t>
            </a:r>
          </a:p>
          <a:p>
            <a:pPr algn="ctr"/>
            <a:r>
              <a:rPr lang="x-none" sz="2400" dirty="0" smtClean="0">
                <a:solidFill>
                  <a:srgbClr val="1C3668"/>
                </a:solidFill>
                <a:cs typeface="Arial" panose="020B0604020202020204" pitchFamily="34" charset="0"/>
              </a:rPr>
              <a:t>Републике Србије</a:t>
            </a:r>
            <a:endParaRPr lang="en-US" sz="2400" dirty="0">
              <a:solidFill>
                <a:srgbClr val="1C3668"/>
              </a:solidFill>
              <a:cs typeface="Arial" panose="020B0604020202020204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2924944"/>
            <a:ext cx="9144000" cy="1470025"/>
          </a:xfrm>
          <a:solidFill>
            <a:srgbClr val="1C3668"/>
          </a:solidFill>
        </p:spPr>
        <p:txBody>
          <a:bodyPr>
            <a:normAutofit/>
          </a:bodyPr>
          <a:lstStyle/>
          <a:p>
            <a:r>
              <a:rPr lang="sr-Cyrl-RS" sz="3600" dirty="0" smtClean="0">
                <a:solidFill>
                  <a:schemeClr val="bg1"/>
                </a:solidFill>
              </a:rPr>
              <a:t>Субвенције јединица локалне самоуправе јавним предузећима</a:t>
            </a:r>
            <a:endParaRPr lang="sr-Cyrl-RS" sz="3600" dirty="0">
              <a:solidFill>
                <a:schemeClr val="bg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07604" y="2276872"/>
            <a:ext cx="6400800" cy="576064"/>
          </a:xfrm>
        </p:spPr>
        <p:txBody>
          <a:bodyPr>
            <a:normAutofit/>
          </a:bodyPr>
          <a:lstStyle/>
          <a:p>
            <a:r>
              <a:rPr lang="sr-Cyrl-RS" sz="2800" dirty="0" smtClean="0">
                <a:solidFill>
                  <a:srgbClr val="1C3668"/>
                </a:solidFill>
              </a:rPr>
              <a:t>Ревизија сврсисходности пословања</a:t>
            </a:r>
            <a:endParaRPr lang="sr-Cyrl-RS" sz="2800" dirty="0">
              <a:solidFill>
                <a:srgbClr val="1C36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9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368674" y="976292"/>
            <a:ext cx="1664838" cy="5616624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Субвенцијe, које су субјекти ревизије одобрили корисницима, нису ефикасно употребљене јер су се у највећој мери користиле за текуће пословање и покриће губитака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9085" y="891890"/>
            <a:ext cx="485984" cy="506805"/>
          </a:xfrm>
          <a:prstGeom prst="rect">
            <a:avLst/>
          </a:prstGeom>
          <a:solidFill>
            <a:schemeClr val="bg1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x-non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241215" y="976292"/>
            <a:ext cx="6663354" cy="796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1C36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</a:t>
            </a:r>
            <a:r>
              <a:rPr lang="ru-RU" sz="2000" dirty="0">
                <a:solidFill>
                  <a:srgbClr val="1C3668"/>
                </a:solidFill>
              </a:rPr>
              <a:t> укупних субвенција </a:t>
            </a:r>
            <a:r>
              <a:rPr lang="ru-RU" sz="2000" dirty="0" smtClean="0">
                <a:solidFill>
                  <a:srgbClr val="1C3668"/>
                </a:solidFill>
              </a:rPr>
              <a:t>по </a:t>
            </a:r>
            <a:r>
              <a:rPr lang="ru-RU" sz="2000" dirty="0">
                <a:solidFill>
                  <a:srgbClr val="1C3668"/>
                </a:solidFill>
              </a:rPr>
              <a:t>областима, 2015-2017. </a:t>
            </a:r>
            <a:r>
              <a:rPr lang="ru-RU" sz="2000" dirty="0" smtClean="0">
                <a:solidFill>
                  <a:srgbClr val="1C3668"/>
                </a:solidFill>
              </a:rPr>
              <a:t>година, </a:t>
            </a:r>
            <a:r>
              <a:rPr lang="ru-RU" sz="2000" dirty="0">
                <a:solidFill>
                  <a:srgbClr val="1C3668"/>
                </a:solidFill>
              </a:rPr>
              <a:t>у %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3296002" y="35010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215" y="2256484"/>
            <a:ext cx="6902785" cy="432048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4" name="Rectangle 13"/>
          <p:cNvSpPr>
            <a:spLocks/>
          </p:cNvSpPr>
          <p:nvPr/>
        </p:nvSpPr>
        <p:spPr>
          <a:xfrm>
            <a:off x="392905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Циљ ревизије</a:t>
            </a:r>
            <a:endParaRPr lang="en-US" sz="1300" dirty="0"/>
          </a:p>
        </p:txBody>
      </p:sp>
      <p:sp>
        <p:nvSpPr>
          <p:cNvPr id="15" name="Rectangle 14"/>
          <p:cNvSpPr/>
          <p:nvPr/>
        </p:nvSpPr>
        <p:spPr>
          <a:xfrm>
            <a:off x="1837737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/>
              <a:t>Опште информације</a:t>
            </a:r>
            <a:endParaRPr lang="en-US" sz="1300" dirty="0"/>
          </a:p>
        </p:txBody>
      </p:sp>
      <p:sp>
        <p:nvSpPr>
          <p:cNvPr id="16" name="Rectangle 15"/>
          <p:cNvSpPr/>
          <p:nvPr/>
        </p:nvSpPr>
        <p:spPr>
          <a:xfrm>
            <a:off x="3275842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 Субјекти ревизије</a:t>
            </a:r>
            <a:endParaRPr lang="en-US" sz="1300" dirty="0"/>
          </a:p>
        </p:txBody>
      </p:sp>
      <p:sp>
        <p:nvSpPr>
          <p:cNvPr id="17" name="Rectangle 16"/>
          <p:cNvSpPr/>
          <p:nvPr/>
        </p:nvSpPr>
        <p:spPr>
          <a:xfrm>
            <a:off x="4729909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Кључна порука</a:t>
            </a:r>
            <a:endParaRPr lang="en-US" sz="1300" dirty="0"/>
          </a:p>
        </p:txBody>
      </p:sp>
      <p:sp>
        <p:nvSpPr>
          <p:cNvPr id="18" name="Rectangle 17"/>
          <p:cNvSpPr/>
          <p:nvPr/>
        </p:nvSpPr>
        <p:spPr>
          <a:xfrm>
            <a:off x="6203501" y="148273"/>
            <a:ext cx="1280160" cy="548640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Закључци и налази</a:t>
            </a:r>
            <a:endParaRPr lang="en-US" sz="1300" dirty="0"/>
          </a:p>
        </p:txBody>
      </p:sp>
      <p:sp>
        <p:nvSpPr>
          <p:cNvPr id="19" name="Rectangle 18"/>
          <p:cNvSpPr/>
          <p:nvPr/>
        </p:nvSpPr>
        <p:spPr>
          <a:xfrm>
            <a:off x="7596336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Препоруке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73134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368674" y="976292"/>
            <a:ext cx="1664838" cy="5616624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Субвенцијe, које су субјекти ревизије одобрили корисницима, нису ефикасно употребљене јер су се у највећој мери користиле за текуће пословање и покриће губитака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9085" y="891890"/>
            <a:ext cx="485984" cy="506805"/>
          </a:xfrm>
          <a:prstGeom prst="rect">
            <a:avLst/>
          </a:prstGeom>
          <a:solidFill>
            <a:schemeClr val="bg1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x-non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195736" y="976292"/>
            <a:ext cx="6708833" cy="796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1C3668"/>
                </a:solidFill>
              </a:rPr>
              <a:t>Извршење субвенција за област </a:t>
            </a:r>
            <a:r>
              <a:rPr lang="ru-RU" sz="2000" dirty="0" smtClean="0">
                <a:solidFill>
                  <a:srgbClr val="1C36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јавног превоза</a:t>
            </a:r>
            <a:endParaRPr lang="ru-RU" sz="2000" dirty="0">
              <a:solidFill>
                <a:srgbClr val="1C366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296002" y="35010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510" y="2060848"/>
            <a:ext cx="6706492" cy="4117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Oval 18"/>
          <p:cNvSpPr/>
          <p:nvPr/>
        </p:nvSpPr>
        <p:spPr>
          <a:xfrm>
            <a:off x="3995936" y="2492896"/>
            <a:ext cx="864096" cy="792088"/>
          </a:xfrm>
          <a:prstGeom prst="ellipse">
            <a:avLst/>
          </a:prstGeom>
          <a:ln>
            <a:solidFill>
              <a:srgbClr val="1C3668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CS" sz="1400" b="1" dirty="0" smtClean="0">
                <a:solidFill>
                  <a:srgbClr val="1C3668"/>
                </a:solidFill>
              </a:rPr>
              <a:t>96%</a:t>
            </a:r>
            <a:endParaRPr lang="en-US" sz="1400" b="1" dirty="0">
              <a:solidFill>
                <a:srgbClr val="1C3668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563888" y="2420888"/>
            <a:ext cx="432048" cy="288032"/>
          </a:xfrm>
          <a:prstGeom prst="straightConnector1">
            <a:avLst/>
          </a:prstGeom>
          <a:ln>
            <a:solidFill>
              <a:srgbClr val="1C366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>
            <a:spLocks/>
          </p:cNvSpPr>
          <p:nvPr/>
        </p:nvSpPr>
        <p:spPr>
          <a:xfrm>
            <a:off x="392905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Циљ ревизије</a:t>
            </a:r>
            <a:endParaRPr lang="en-US" sz="1300" dirty="0"/>
          </a:p>
        </p:txBody>
      </p:sp>
      <p:sp>
        <p:nvSpPr>
          <p:cNvPr id="17" name="Rectangle 16"/>
          <p:cNvSpPr/>
          <p:nvPr/>
        </p:nvSpPr>
        <p:spPr>
          <a:xfrm>
            <a:off x="1837737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/>
              <a:t>Опште информације</a:t>
            </a:r>
            <a:endParaRPr lang="en-US" sz="1300" dirty="0"/>
          </a:p>
        </p:txBody>
      </p:sp>
      <p:sp>
        <p:nvSpPr>
          <p:cNvPr id="18" name="Rectangle 17"/>
          <p:cNvSpPr/>
          <p:nvPr/>
        </p:nvSpPr>
        <p:spPr>
          <a:xfrm>
            <a:off x="3275842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 Субјекти ревизије</a:t>
            </a:r>
            <a:endParaRPr lang="en-US" sz="1300" dirty="0"/>
          </a:p>
        </p:txBody>
      </p:sp>
      <p:sp>
        <p:nvSpPr>
          <p:cNvPr id="20" name="Rectangle 19"/>
          <p:cNvSpPr/>
          <p:nvPr/>
        </p:nvSpPr>
        <p:spPr>
          <a:xfrm>
            <a:off x="4729909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Кључна порука</a:t>
            </a:r>
            <a:endParaRPr lang="en-US" sz="1300" dirty="0"/>
          </a:p>
        </p:txBody>
      </p:sp>
      <p:sp>
        <p:nvSpPr>
          <p:cNvPr id="21" name="Rectangle 20"/>
          <p:cNvSpPr/>
          <p:nvPr/>
        </p:nvSpPr>
        <p:spPr>
          <a:xfrm>
            <a:off x="6203501" y="148273"/>
            <a:ext cx="1280160" cy="548640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Закључци и налази</a:t>
            </a:r>
            <a:endParaRPr lang="en-US" sz="1300" dirty="0"/>
          </a:p>
        </p:txBody>
      </p:sp>
      <p:sp>
        <p:nvSpPr>
          <p:cNvPr id="22" name="Rectangle 21"/>
          <p:cNvSpPr/>
          <p:nvPr/>
        </p:nvSpPr>
        <p:spPr>
          <a:xfrm>
            <a:off x="7596336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Препоруке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425770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368674" y="976292"/>
            <a:ext cx="1664837" cy="5616624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Субвенцијe, које су субјекти ревизије одобрили корисницима, нису ефикасно употребљене јер су се у највећој мери користиле за текуће пословање и покриће губитака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9085" y="891890"/>
            <a:ext cx="485984" cy="506805"/>
          </a:xfrm>
          <a:prstGeom prst="rect">
            <a:avLst/>
          </a:prstGeom>
          <a:solidFill>
            <a:schemeClr val="bg1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x-non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296002" y="35010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679" y="1307853"/>
            <a:ext cx="6564817" cy="43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001138" y="1433565"/>
            <a:ext cx="5256584" cy="64807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CS" dirty="0" smtClean="0">
                <a:solidFill>
                  <a:srgbClr val="1C3668"/>
                </a:solidFill>
              </a:rPr>
              <a:t>Извршење</a:t>
            </a:r>
            <a:r>
              <a:rPr lang="sr-Latn-RS" dirty="0" smtClean="0">
                <a:solidFill>
                  <a:srgbClr val="1C3668"/>
                </a:solidFill>
              </a:rPr>
              <a:t> </a:t>
            </a:r>
            <a:r>
              <a:rPr lang="sr-Cyrl-CS" dirty="0" smtClean="0">
                <a:solidFill>
                  <a:srgbClr val="1C36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ЈКП Водовод и канализација </a:t>
            </a:r>
            <a:r>
              <a:rPr lang="sr-Cyrl-CS" dirty="0" smtClean="0">
                <a:solidFill>
                  <a:srgbClr val="1C3668"/>
                </a:solidFill>
              </a:rPr>
              <a:t>субјеката ревизије</a:t>
            </a:r>
            <a:r>
              <a:rPr lang="sr-Cyrl-CS" dirty="0" smtClean="0">
                <a:solidFill>
                  <a:srgbClr val="1C36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CS" dirty="0" smtClean="0">
                <a:solidFill>
                  <a:srgbClr val="1C3668"/>
                </a:solidFill>
              </a:rPr>
              <a:t>у односу на укупне субвенције</a:t>
            </a:r>
            <a:endParaRPr lang="en-US" dirty="0">
              <a:solidFill>
                <a:srgbClr val="1C3668"/>
              </a:solidFill>
            </a:endParaRPr>
          </a:p>
        </p:txBody>
      </p:sp>
      <p:sp>
        <p:nvSpPr>
          <p:cNvPr id="15" name="Rectangle 14"/>
          <p:cNvSpPr>
            <a:spLocks/>
          </p:cNvSpPr>
          <p:nvPr/>
        </p:nvSpPr>
        <p:spPr>
          <a:xfrm>
            <a:off x="392905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Циљ ревизије</a:t>
            </a:r>
            <a:endParaRPr lang="en-US" sz="1300" dirty="0"/>
          </a:p>
        </p:txBody>
      </p:sp>
      <p:sp>
        <p:nvSpPr>
          <p:cNvPr id="16" name="Rectangle 15"/>
          <p:cNvSpPr/>
          <p:nvPr/>
        </p:nvSpPr>
        <p:spPr>
          <a:xfrm>
            <a:off x="1837737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/>
              <a:t>Опште информације</a:t>
            </a:r>
            <a:endParaRPr lang="en-US" sz="1300" dirty="0"/>
          </a:p>
        </p:txBody>
      </p:sp>
      <p:sp>
        <p:nvSpPr>
          <p:cNvPr id="17" name="Rectangle 16"/>
          <p:cNvSpPr/>
          <p:nvPr/>
        </p:nvSpPr>
        <p:spPr>
          <a:xfrm>
            <a:off x="3275842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 Субјекти ревизије</a:t>
            </a:r>
            <a:endParaRPr lang="en-US" sz="1300" dirty="0"/>
          </a:p>
        </p:txBody>
      </p:sp>
      <p:sp>
        <p:nvSpPr>
          <p:cNvPr id="18" name="Rectangle 17"/>
          <p:cNvSpPr/>
          <p:nvPr/>
        </p:nvSpPr>
        <p:spPr>
          <a:xfrm>
            <a:off x="4729909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Кључна порука</a:t>
            </a:r>
            <a:endParaRPr lang="en-US" sz="1300" dirty="0"/>
          </a:p>
        </p:txBody>
      </p:sp>
      <p:sp>
        <p:nvSpPr>
          <p:cNvPr id="19" name="Rectangle 18"/>
          <p:cNvSpPr/>
          <p:nvPr/>
        </p:nvSpPr>
        <p:spPr>
          <a:xfrm>
            <a:off x="6203501" y="148273"/>
            <a:ext cx="1280160" cy="548640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Закључци и налази</a:t>
            </a:r>
            <a:endParaRPr lang="en-US" sz="1300" dirty="0"/>
          </a:p>
        </p:txBody>
      </p:sp>
      <p:sp>
        <p:nvSpPr>
          <p:cNvPr id="20" name="Rectangle 19"/>
          <p:cNvSpPr/>
          <p:nvPr/>
        </p:nvSpPr>
        <p:spPr>
          <a:xfrm>
            <a:off x="7596336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Препоруке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46155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368674" y="976292"/>
            <a:ext cx="1652121" cy="5616624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Субвенцијe, које су субјекти ревизије одобрили корисницима, нису ефикасно употребљене јер су се у највећој мери користиле за текуће пословање и покриће губитака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9085" y="891890"/>
            <a:ext cx="485984" cy="506805"/>
          </a:xfrm>
          <a:prstGeom prst="rect">
            <a:avLst/>
          </a:prstGeom>
          <a:solidFill>
            <a:schemeClr val="bg1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x-non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127726" y="976292"/>
            <a:ext cx="6776843" cy="940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dirty="0" smtClean="0">
                <a:solidFill>
                  <a:srgbClr val="1C3668"/>
                </a:solidFill>
              </a:rPr>
              <a:t>Структура субвенција у области </a:t>
            </a:r>
            <a:r>
              <a:rPr lang="sr-Cyrl-RS" sz="2000" dirty="0" smtClean="0">
                <a:solidFill>
                  <a:srgbClr val="1C36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спорта и културе</a:t>
            </a:r>
            <a:endParaRPr lang="ru-RU" sz="2000" dirty="0">
              <a:solidFill>
                <a:srgbClr val="1C366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296002" y="35010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186" y="1804384"/>
            <a:ext cx="6835163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>
            <a:spLocks/>
          </p:cNvSpPr>
          <p:nvPr/>
        </p:nvSpPr>
        <p:spPr>
          <a:xfrm>
            <a:off x="392905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Циљ ревизије</a:t>
            </a:r>
            <a:endParaRPr lang="en-US" sz="1300" dirty="0"/>
          </a:p>
        </p:txBody>
      </p:sp>
      <p:sp>
        <p:nvSpPr>
          <p:cNvPr id="15" name="Rectangle 14"/>
          <p:cNvSpPr/>
          <p:nvPr/>
        </p:nvSpPr>
        <p:spPr>
          <a:xfrm>
            <a:off x="1837737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/>
              <a:t>Опште информације</a:t>
            </a:r>
            <a:endParaRPr lang="en-US" sz="1300" dirty="0"/>
          </a:p>
        </p:txBody>
      </p:sp>
      <p:sp>
        <p:nvSpPr>
          <p:cNvPr id="16" name="Rectangle 15"/>
          <p:cNvSpPr/>
          <p:nvPr/>
        </p:nvSpPr>
        <p:spPr>
          <a:xfrm>
            <a:off x="3275842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 Субјекти ревизије</a:t>
            </a:r>
            <a:endParaRPr lang="en-US" sz="1300" dirty="0"/>
          </a:p>
        </p:txBody>
      </p:sp>
      <p:sp>
        <p:nvSpPr>
          <p:cNvPr id="17" name="Rectangle 16"/>
          <p:cNvSpPr/>
          <p:nvPr/>
        </p:nvSpPr>
        <p:spPr>
          <a:xfrm>
            <a:off x="4729909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Кључна порука</a:t>
            </a:r>
            <a:endParaRPr lang="en-US" sz="1300" dirty="0"/>
          </a:p>
        </p:txBody>
      </p:sp>
      <p:sp>
        <p:nvSpPr>
          <p:cNvPr id="18" name="Rectangle 17"/>
          <p:cNvSpPr/>
          <p:nvPr/>
        </p:nvSpPr>
        <p:spPr>
          <a:xfrm>
            <a:off x="6203501" y="148273"/>
            <a:ext cx="1280160" cy="548640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Закључци и налази</a:t>
            </a:r>
            <a:endParaRPr lang="en-US" sz="1300" dirty="0"/>
          </a:p>
        </p:txBody>
      </p:sp>
      <p:sp>
        <p:nvSpPr>
          <p:cNvPr id="19" name="Rectangle 18"/>
          <p:cNvSpPr/>
          <p:nvPr/>
        </p:nvSpPr>
        <p:spPr>
          <a:xfrm>
            <a:off x="7596336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Препоруке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34444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368674" y="976291"/>
            <a:ext cx="1664837" cy="5621061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Субвенцијe, које су субјекти ревизије одобрили корисницима, нису ефикасно употребљене јер су се у највећој мери користиле за текуће пословање и покриће губитака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9085" y="891890"/>
            <a:ext cx="485984" cy="506805"/>
          </a:xfrm>
          <a:prstGeom prst="rect">
            <a:avLst/>
          </a:prstGeom>
          <a:solidFill>
            <a:schemeClr val="bg1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x-non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267744" y="976292"/>
            <a:ext cx="6636825" cy="1012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1C3668"/>
                </a:solidFill>
              </a:rPr>
              <a:t>Однос укупних субвенција за области:</a:t>
            </a:r>
            <a:endParaRPr lang="ru-RU" sz="2000" dirty="0">
              <a:solidFill>
                <a:srgbClr val="1C3668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296002" y="35010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461" y="2009151"/>
            <a:ext cx="6869390" cy="3940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>
            <a:spLocks/>
          </p:cNvSpPr>
          <p:nvPr/>
        </p:nvSpPr>
        <p:spPr>
          <a:xfrm>
            <a:off x="392905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Циљ ревизије</a:t>
            </a:r>
            <a:endParaRPr lang="en-US" sz="1300" dirty="0"/>
          </a:p>
        </p:txBody>
      </p:sp>
      <p:sp>
        <p:nvSpPr>
          <p:cNvPr id="15" name="Rectangle 14"/>
          <p:cNvSpPr/>
          <p:nvPr/>
        </p:nvSpPr>
        <p:spPr>
          <a:xfrm>
            <a:off x="1837737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/>
              <a:t>Опште информације</a:t>
            </a:r>
            <a:endParaRPr lang="en-US" sz="1300" dirty="0"/>
          </a:p>
        </p:txBody>
      </p:sp>
      <p:sp>
        <p:nvSpPr>
          <p:cNvPr id="16" name="Rectangle 15"/>
          <p:cNvSpPr/>
          <p:nvPr/>
        </p:nvSpPr>
        <p:spPr>
          <a:xfrm>
            <a:off x="3275842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 Субјекти ревизије</a:t>
            </a:r>
            <a:endParaRPr lang="en-US" sz="1300" dirty="0"/>
          </a:p>
        </p:txBody>
      </p:sp>
      <p:sp>
        <p:nvSpPr>
          <p:cNvPr id="17" name="Rectangle 16"/>
          <p:cNvSpPr/>
          <p:nvPr/>
        </p:nvSpPr>
        <p:spPr>
          <a:xfrm>
            <a:off x="4729909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Кључна порука</a:t>
            </a:r>
            <a:endParaRPr lang="en-US" sz="1300" dirty="0"/>
          </a:p>
        </p:txBody>
      </p:sp>
      <p:sp>
        <p:nvSpPr>
          <p:cNvPr id="18" name="Rectangle 17"/>
          <p:cNvSpPr/>
          <p:nvPr/>
        </p:nvSpPr>
        <p:spPr>
          <a:xfrm>
            <a:off x="6203501" y="148273"/>
            <a:ext cx="1280160" cy="548640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Закључци и налази</a:t>
            </a:r>
            <a:endParaRPr lang="en-US" sz="1300" dirty="0"/>
          </a:p>
        </p:txBody>
      </p:sp>
      <p:sp>
        <p:nvSpPr>
          <p:cNvPr id="19" name="Rectangle 18"/>
          <p:cNvSpPr/>
          <p:nvPr/>
        </p:nvSpPr>
        <p:spPr>
          <a:xfrm>
            <a:off x="7596336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Препоруке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88608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368674" y="976291"/>
            <a:ext cx="1664837" cy="5405037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Субвенцијe, које су субјекти ревизије одобрили корисницима, нису ефикасно употребљене јер су се у највећој мери користиле за текуће пословање и покриће губитака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9085" y="891890"/>
            <a:ext cx="485984" cy="506805"/>
          </a:xfrm>
          <a:prstGeom prst="rect">
            <a:avLst/>
          </a:prstGeom>
          <a:solidFill>
            <a:schemeClr val="bg1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x-non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267744" y="976292"/>
            <a:ext cx="6636825" cy="1012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dirty="0" smtClean="0">
                <a:solidFill>
                  <a:srgbClr val="1C3668"/>
                </a:solidFill>
              </a:rPr>
              <a:t>У</a:t>
            </a:r>
            <a:r>
              <a:rPr lang="x-none" sz="2000" smtClean="0">
                <a:solidFill>
                  <a:srgbClr val="1C3668"/>
                </a:solidFill>
              </a:rPr>
              <a:t>чешће </a:t>
            </a:r>
            <a:r>
              <a:rPr lang="x-none" sz="2000">
                <a:solidFill>
                  <a:srgbClr val="1C3668"/>
                </a:solidFill>
              </a:rPr>
              <a:t>субвенција у пословним приходима код 60 </a:t>
            </a:r>
            <a:r>
              <a:rPr lang="sr-Cyrl-RS" sz="2000" dirty="0" smtClean="0">
                <a:solidFill>
                  <a:srgbClr val="1C3668"/>
                </a:solidFill>
              </a:rPr>
              <a:t>јавних </a:t>
            </a:r>
            <a:r>
              <a:rPr lang="x-none" sz="2000" smtClean="0">
                <a:solidFill>
                  <a:srgbClr val="1C3668"/>
                </a:solidFill>
              </a:rPr>
              <a:t>предузећа </a:t>
            </a:r>
            <a:endParaRPr lang="en-US" sz="20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3296002" y="35010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179" y="1988840"/>
            <a:ext cx="6636824" cy="356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>
            <a:spLocks/>
          </p:cNvSpPr>
          <p:nvPr/>
        </p:nvSpPr>
        <p:spPr>
          <a:xfrm>
            <a:off x="392905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Циљ ревизије</a:t>
            </a:r>
            <a:endParaRPr lang="en-US" sz="1300" dirty="0"/>
          </a:p>
        </p:txBody>
      </p:sp>
      <p:sp>
        <p:nvSpPr>
          <p:cNvPr id="16" name="Rectangle 15"/>
          <p:cNvSpPr/>
          <p:nvPr/>
        </p:nvSpPr>
        <p:spPr>
          <a:xfrm>
            <a:off x="1837737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/>
              <a:t>Опште информације</a:t>
            </a:r>
            <a:endParaRPr lang="en-US" sz="1300" dirty="0"/>
          </a:p>
        </p:txBody>
      </p:sp>
      <p:sp>
        <p:nvSpPr>
          <p:cNvPr id="17" name="Rectangle 16"/>
          <p:cNvSpPr/>
          <p:nvPr/>
        </p:nvSpPr>
        <p:spPr>
          <a:xfrm>
            <a:off x="3275842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 Субјекти ревизије</a:t>
            </a:r>
            <a:endParaRPr lang="en-US" sz="1300" dirty="0"/>
          </a:p>
        </p:txBody>
      </p:sp>
      <p:sp>
        <p:nvSpPr>
          <p:cNvPr id="18" name="Rectangle 17"/>
          <p:cNvSpPr/>
          <p:nvPr/>
        </p:nvSpPr>
        <p:spPr>
          <a:xfrm>
            <a:off x="4729909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Кључна порука</a:t>
            </a:r>
            <a:endParaRPr lang="en-US" sz="1300" dirty="0"/>
          </a:p>
        </p:txBody>
      </p:sp>
      <p:sp>
        <p:nvSpPr>
          <p:cNvPr id="19" name="Rectangle 18"/>
          <p:cNvSpPr/>
          <p:nvPr/>
        </p:nvSpPr>
        <p:spPr>
          <a:xfrm>
            <a:off x="6203501" y="148273"/>
            <a:ext cx="1280160" cy="548640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Закључци и налази</a:t>
            </a:r>
            <a:endParaRPr lang="en-US" sz="1300" dirty="0"/>
          </a:p>
        </p:txBody>
      </p:sp>
      <p:sp>
        <p:nvSpPr>
          <p:cNvPr id="20" name="Rectangle 19"/>
          <p:cNvSpPr/>
          <p:nvPr/>
        </p:nvSpPr>
        <p:spPr>
          <a:xfrm>
            <a:off x="7596336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Препоруке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25426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ardrop 26"/>
          <p:cNvSpPr/>
          <p:nvPr/>
        </p:nvSpPr>
        <p:spPr bwMode="ltGray">
          <a:xfrm rot="13378572">
            <a:off x="3437933" y="1191049"/>
            <a:ext cx="4701861" cy="4701861"/>
          </a:xfrm>
          <a:prstGeom prst="teardrop">
            <a:avLst/>
          </a:prstGeom>
          <a:solidFill>
            <a:srgbClr val="1C3668">
              <a:alpha val="8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1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8675" y="976292"/>
            <a:ext cx="1999082" cy="5616624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Субјекти ревизије нису успоставили адекватну контролу у планирању, коришћењу и извештавању о субвенцијама, што ствара ризик да нису употребљене на ефикасан начин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9085" y="891890"/>
            <a:ext cx="485984" cy="506805"/>
          </a:xfrm>
          <a:prstGeom prst="rect">
            <a:avLst/>
          </a:prstGeom>
          <a:solidFill>
            <a:schemeClr val="bg1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x-non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78363" y="2249317"/>
            <a:ext cx="341797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bg1"/>
                </a:solidFill>
              </a:rPr>
              <a:t>систем </a:t>
            </a:r>
            <a:r>
              <a:rPr lang="ru-RU" dirty="0">
                <a:solidFill>
                  <a:schemeClr val="bg1"/>
                </a:solidFill>
              </a:rPr>
              <a:t>извештавања о </a:t>
            </a:r>
            <a:r>
              <a:rPr lang="ru-RU" dirty="0" smtClean="0">
                <a:solidFill>
                  <a:schemeClr val="bg1"/>
                </a:solidFill>
              </a:rPr>
              <a:t>субвенцијама је </a:t>
            </a:r>
            <a:r>
              <a:rPr lang="ru-RU" dirty="0">
                <a:solidFill>
                  <a:schemeClr val="bg1"/>
                </a:solidFill>
              </a:rPr>
              <a:t>формалне </a:t>
            </a:r>
            <a:r>
              <a:rPr lang="ru-RU" dirty="0" smtClean="0">
                <a:solidFill>
                  <a:schemeClr val="bg1"/>
                </a:solidFill>
              </a:rPr>
              <a:t>природе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bg1"/>
                </a:solidFill>
              </a:rPr>
              <a:t>евалуација </a:t>
            </a:r>
            <a:r>
              <a:rPr lang="ru-RU" dirty="0">
                <a:solidFill>
                  <a:schemeClr val="bg1"/>
                </a:solidFill>
              </a:rPr>
              <a:t>ефеката извршених </a:t>
            </a:r>
            <a:r>
              <a:rPr lang="ru-RU" dirty="0" smtClean="0">
                <a:solidFill>
                  <a:schemeClr val="bg1"/>
                </a:solidFill>
              </a:rPr>
              <a:t>субвенција не </a:t>
            </a:r>
            <a:r>
              <a:rPr lang="ru-RU" dirty="0">
                <a:solidFill>
                  <a:schemeClr val="bg1"/>
                </a:solidFill>
              </a:rPr>
              <a:t>ради се доследно и </a:t>
            </a:r>
            <a:r>
              <a:rPr lang="ru-RU" dirty="0" smtClean="0">
                <a:solidFill>
                  <a:schemeClr val="bg1"/>
                </a:solidFill>
              </a:rPr>
              <a:t>систематски</a:t>
            </a:r>
          </a:p>
          <a:p>
            <a:endParaRPr lang="ru-RU" dirty="0">
              <a:solidFill>
                <a:srgbClr val="1C3668"/>
              </a:solidFill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>
          <a:xfrm>
            <a:off x="392905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Циљ ревизије</a:t>
            </a:r>
            <a:endParaRPr lang="en-US" sz="1300" dirty="0"/>
          </a:p>
        </p:txBody>
      </p:sp>
      <p:sp>
        <p:nvSpPr>
          <p:cNvPr id="21" name="Rectangle 20"/>
          <p:cNvSpPr/>
          <p:nvPr/>
        </p:nvSpPr>
        <p:spPr>
          <a:xfrm>
            <a:off x="1837737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/>
              <a:t>Опште информације</a:t>
            </a:r>
            <a:endParaRPr lang="en-US" sz="1300" dirty="0"/>
          </a:p>
        </p:txBody>
      </p:sp>
      <p:sp>
        <p:nvSpPr>
          <p:cNvPr id="22" name="Rectangle 21"/>
          <p:cNvSpPr/>
          <p:nvPr/>
        </p:nvSpPr>
        <p:spPr>
          <a:xfrm>
            <a:off x="3275842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 Субјекти ревизије</a:t>
            </a:r>
            <a:endParaRPr lang="en-US" sz="1300" dirty="0"/>
          </a:p>
        </p:txBody>
      </p:sp>
      <p:sp>
        <p:nvSpPr>
          <p:cNvPr id="23" name="Rectangle 22"/>
          <p:cNvSpPr/>
          <p:nvPr/>
        </p:nvSpPr>
        <p:spPr>
          <a:xfrm>
            <a:off x="4729909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Кључна порука</a:t>
            </a:r>
            <a:endParaRPr lang="en-US" sz="1300" dirty="0"/>
          </a:p>
        </p:txBody>
      </p:sp>
      <p:sp>
        <p:nvSpPr>
          <p:cNvPr id="24" name="Rectangle 23"/>
          <p:cNvSpPr/>
          <p:nvPr/>
        </p:nvSpPr>
        <p:spPr>
          <a:xfrm>
            <a:off x="6203501" y="148273"/>
            <a:ext cx="1280160" cy="548640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Закључци и налази</a:t>
            </a:r>
            <a:endParaRPr lang="en-US" sz="1300" dirty="0"/>
          </a:p>
        </p:txBody>
      </p:sp>
      <p:sp>
        <p:nvSpPr>
          <p:cNvPr id="25" name="Rectangle 24"/>
          <p:cNvSpPr/>
          <p:nvPr/>
        </p:nvSpPr>
        <p:spPr>
          <a:xfrm>
            <a:off x="7596336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Препоруке</a:t>
            </a:r>
            <a:endParaRPr lang="en-US" sz="1300" dirty="0"/>
          </a:p>
        </p:txBody>
      </p:sp>
      <p:sp>
        <p:nvSpPr>
          <p:cNvPr id="28" name="Oval 27"/>
          <p:cNvSpPr/>
          <p:nvPr/>
        </p:nvSpPr>
        <p:spPr bwMode="ltGray">
          <a:xfrm rot="5400000">
            <a:off x="2912052" y="3088028"/>
            <a:ext cx="1003870" cy="1003870"/>
          </a:xfrm>
          <a:prstGeom prst="ellipse">
            <a:avLst/>
          </a:prstGeom>
          <a:solidFill>
            <a:schemeClr val="bg1"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1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87" y="3361363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68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538447" y="927932"/>
            <a:ext cx="8035110" cy="4765120"/>
            <a:chOff x="208874" y="1112152"/>
            <a:chExt cx="8035110" cy="476512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4200211" y="1836683"/>
              <a:ext cx="1" cy="1304285"/>
            </a:xfrm>
            <a:prstGeom prst="line">
              <a:avLst/>
            </a:prstGeom>
            <a:ln w="28575">
              <a:solidFill>
                <a:srgbClr val="9E915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1367512" y="1112152"/>
              <a:ext cx="5573835" cy="1008000"/>
            </a:xfrm>
            <a:prstGeom prst="rect">
              <a:avLst/>
            </a:prstGeom>
            <a:solidFill>
              <a:srgbClr val="1C3668"/>
            </a:solidFill>
            <a:ln>
              <a:solidFill>
                <a:srgbClr val="1C366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3600" dirty="0" smtClean="0"/>
                <a:t>ПРЕПОРУКЕ</a:t>
              </a:r>
              <a:endParaRPr lang="en-US" sz="36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08874" y="3140968"/>
              <a:ext cx="2461275" cy="273630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E915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dirty="0" smtClean="0">
                  <a:solidFill>
                    <a:srgbClr val="1C3668"/>
                  </a:solidFill>
                </a:rPr>
                <a:t>Дефинисати јасне и мерљиве смернице за планирање субвенција – које би довеле до смањења субвенција као расхода у буџету</a:t>
              </a:r>
              <a:endParaRPr lang="en-US" dirty="0">
                <a:solidFill>
                  <a:srgbClr val="1C3668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978917" y="3130078"/>
              <a:ext cx="2461275" cy="273630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E915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dirty="0" smtClean="0">
                  <a:solidFill>
                    <a:srgbClr val="1C3668"/>
                  </a:solidFill>
                </a:rPr>
                <a:t>Детаљно анализирати програме коришћења субвенција и исто документовати – како би јавна предузећа пословала уз смањење субвенција или без њих</a:t>
              </a:r>
              <a:endParaRPr lang="en-US" dirty="0">
                <a:solidFill>
                  <a:srgbClr val="1C3668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782709" y="3140968"/>
              <a:ext cx="2461275" cy="273630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E915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dirty="0" smtClean="0">
                  <a:solidFill>
                    <a:srgbClr val="1C3668"/>
                  </a:solidFill>
                </a:rPr>
                <a:t> Успоставити адекватну контролу у планирању, коришћењу и извештавању о субвенцијама </a:t>
              </a:r>
              <a:endParaRPr lang="en-US" dirty="0">
                <a:solidFill>
                  <a:srgbClr val="1C3668"/>
                </a:solidFill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367512" y="2564904"/>
              <a:ext cx="5708490" cy="0"/>
            </a:xfrm>
            <a:prstGeom prst="line">
              <a:avLst/>
            </a:prstGeom>
            <a:ln w="28575">
              <a:solidFill>
                <a:srgbClr val="9E915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367512" y="2564904"/>
              <a:ext cx="0" cy="576064"/>
            </a:xfrm>
            <a:prstGeom prst="line">
              <a:avLst/>
            </a:prstGeom>
            <a:ln w="28575">
              <a:solidFill>
                <a:srgbClr val="9E915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076002" y="2558404"/>
              <a:ext cx="0" cy="576064"/>
            </a:xfrm>
            <a:prstGeom prst="line">
              <a:avLst/>
            </a:prstGeom>
            <a:ln w="28575">
              <a:solidFill>
                <a:srgbClr val="9E915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295455" y="5539117"/>
            <a:ext cx="485984" cy="506805"/>
          </a:xfrm>
          <a:prstGeom prst="rect">
            <a:avLst/>
          </a:prstGeom>
          <a:solidFill>
            <a:schemeClr val="bg1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24018" y="5552192"/>
            <a:ext cx="485984" cy="506805"/>
          </a:xfrm>
          <a:prstGeom prst="rect">
            <a:avLst/>
          </a:prstGeom>
          <a:solidFill>
            <a:schemeClr val="bg1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x-non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65498" y="5590514"/>
            <a:ext cx="485984" cy="506805"/>
          </a:xfrm>
          <a:prstGeom prst="rect">
            <a:avLst/>
          </a:prstGeom>
          <a:solidFill>
            <a:schemeClr val="bg1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x-non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Rectangle 29"/>
          <p:cNvSpPr>
            <a:spLocks/>
          </p:cNvSpPr>
          <p:nvPr/>
        </p:nvSpPr>
        <p:spPr>
          <a:xfrm>
            <a:off x="392905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Циљ ревизије</a:t>
            </a:r>
            <a:endParaRPr lang="en-US" sz="1300" dirty="0"/>
          </a:p>
        </p:txBody>
      </p:sp>
      <p:sp>
        <p:nvSpPr>
          <p:cNvPr id="31" name="Rectangle 30"/>
          <p:cNvSpPr/>
          <p:nvPr/>
        </p:nvSpPr>
        <p:spPr>
          <a:xfrm>
            <a:off x="1837737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/>
              <a:t>Опште информације</a:t>
            </a:r>
            <a:endParaRPr lang="en-US" sz="1300" dirty="0"/>
          </a:p>
        </p:txBody>
      </p:sp>
      <p:sp>
        <p:nvSpPr>
          <p:cNvPr id="32" name="Rectangle 31"/>
          <p:cNvSpPr/>
          <p:nvPr/>
        </p:nvSpPr>
        <p:spPr>
          <a:xfrm>
            <a:off x="3275842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 Субјекти ревизије</a:t>
            </a:r>
            <a:endParaRPr lang="en-US" sz="1300" dirty="0"/>
          </a:p>
        </p:txBody>
      </p:sp>
      <p:sp>
        <p:nvSpPr>
          <p:cNvPr id="33" name="Rectangle 32"/>
          <p:cNvSpPr/>
          <p:nvPr/>
        </p:nvSpPr>
        <p:spPr>
          <a:xfrm>
            <a:off x="4729909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Кључна порука</a:t>
            </a:r>
            <a:endParaRPr lang="en-US" sz="1300" dirty="0"/>
          </a:p>
        </p:txBody>
      </p:sp>
      <p:sp>
        <p:nvSpPr>
          <p:cNvPr id="34" name="Rectangle 33"/>
          <p:cNvSpPr/>
          <p:nvPr/>
        </p:nvSpPr>
        <p:spPr>
          <a:xfrm>
            <a:off x="6203501" y="148273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Закључци и налази</a:t>
            </a:r>
            <a:endParaRPr lang="en-US" sz="1300" dirty="0"/>
          </a:p>
        </p:txBody>
      </p:sp>
      <p:sp>
        <p:nvSpPr>
          <p:cNvPr id="35" name="Rectangle 34"/>
          <p:cNvSpPr/>
          <p:nvPr/>
        </p:nvSpPr>
        <p:spPr>
          <a:xfrm>
            <a:off x="7596336" y="146932"/>
            <a:ext cx="1280160" cy="548640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Препоруке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413556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>
          <a:xfrm>
            <a:off x="395288" y="2276475"/>
            <a:ext cx="8229600" cy="23336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x-none" altLang="en-US" dirty="0" smtClean="0"/>
          </a:p>
          <a:p>
            <a:pPr marL="0" indent="0" algn="ctr">
              <a:buFont typeface="Arial" charset="0"/>
              <a:buNone/>
            </a:pPr>
            <a:r>
              <a:rPr lang="x-none" altLang="en-US" sz="4400" b="1" dirty="0" smtClean="0">
                <a:solidFill>
                  <a:srgbClr val="1C3668"/>
                </a:solidFill>
              </a:rPr>
              <a:t>ХВАЛА </a:t>
            </a:r>
            <a:r>
              <a:rPr lang="x-none" altLang="en-US" sz="4400" b="1" smtClean="0">
                <a:solidFill>
                  <a:srgbClr val="1C3668"/>
                </a:solidFill>
              </a:rPr>
              <a:t>НА ПАЖЊИ</a:t>
            </a:r>
            <a:r>
              <a:rPr lang="sr-Latn-RS" altLang="en-US" sz="4400" b="1" dirty="0" smtClean="0">
                <a:solidFill>
                  <a:srgbClr val="1C3668"/>
                </a:solidFill>
              </a:rPr>
              <a:t>!</a:t>
            </a:r>
            <a:endParaRPr lang="en-US" altLang="en-US" sz="4400" b="1" dirty="0" smtClean="0">
              <a:solidFill>
                <a:srgbClr val="1C3668"/>
              </a:solidFill>
            </a:endParaRPr>
          </a:p>
        </p:txBody>
      </p:sp>
      <p:sp>
        <p:nvSpPr>
          <p:cNvPr id="3" name="TextBox 4"/>
          <p:cNvSpPr txBox="1"/>
          <p:nvPr/>
        </p:nvSpPr>
        <p:spPr>
          <a:xfrm>
            <a:off x="3571337" y="5016712"/>
            <a:ext cx="18775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1C3668"/>
                </a:solidFill>
              </a:rPr>
              <a:t>kancelarija@dri.rs</a:t>
            </a:r>
            <a:endParaRPr lang="sr-Cyrl-RS" dirty="0" smtClean="0">
              <a:solidFill>
                <a:srgbClr val="1C3668"/>
              </a:solidFill>
            </a:endParaRPr>
          </a:p>
          <a:p>
            <a:pPr algn="ctr"/>
            <a:endParaRPr lang="en-US" dirty="0" smtClean="0">
              <a:solidFill>
                <a:srgbClr val="1C3668"/>
              </a:solidFill>
            </a:endParaRPr>
          </a:p>
          <a:p>
            <a:pPr algn="ctr"/>
            <a:r>
              <a:rPr lang="en-US" dirty="0" smtClean="0">
                <a:solidFill>
                  <a:srgbClr val="1C3668"/>
                </a:solidFill>
              </a:rPr>
              <a:t>www.dri.rs</a:t>
            </a:r>
            <a:endParaRPr lang="en-GB" dirty="0">
              <a:solidFill>
                <a:srgbClr val="1C36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21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373616" cy="648072"/>
          </a:xfrm>
        </p:spPr>
        <p:txBody>
          <a:bodyPr>
            <a:normAutofit/>
          </a:bodyPr>
          <a:lstStyle/>
          <a:p>
            <a:r>
              <a:rPr lang="x-none" altLang="x-none" sz="2800" dirty="0" smtClean="0">
                <a:solidFill>
                  <a:srgbClr val="1C3668"/>
                </a:solidFill>
                <a:latin typeface="+mn-lt"/>
                <a:cs typeface="Times New Roman" pitchFamily="18" charset="0"/>
              </a:rPr>
              <a:t>РЕВИЗИЈА СВРСИСХОДНОСТИ ПОСЛОВАЊА</a:t>
            </a:r>
            <a:endParaRPr lang="en-US" sz="2800" dirty="0">
              <a:solidFill>
                <a:srgbClr val="1C3668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7198" y="1124744"/>
            <a:ext cx="3348000" cy="778717"/>
          </a:xfrm>
          <a:prstGeom prst="rect">
            <a:avLst/>
          </a:prstGeom>
          <a:ln>
            <a:solidFill>
              <a:srgbClr val="1C3668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x-none" sz="2000" dirty="0">
                <a:solidFill>
                  <a:srgbClr val="1C3668"/>
                </a:solidFill>
                <a:cs typeface="Times New Roman" panose="02020603050405020304" pitchFamily="18" charset="0"/>
              </a:rPr>
              <a:t>Да ли се средства улажу </a:t>
            </a:r>
            <a:endParaRPr lang="x-none" sz="2000" dirty="0" smtClean="0">
              <a:solidFill>
                <a:srgbClr val="1C3668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x-none" sz="2000" dirty="0" smtClean="0">
                <a:solidFill>
                  <a:srgbClr val="1C3668"/>
                </a:solidFill>
                <a:cs typeface="Times New Roman" panose="02020603050405020304" pitchFamily="18" charset="0"/>
              </a:rPr>
              <a:t>у </a:t>
            </a:r>
            <a:r>
              <a:rPr lang="x-none" sz="2000" dirty="0">
                <a:solidFill>
                  <a:srgbClr val="1C3668"/>
                </a:solidFill>
                <a:cs typeface="Times New Roman" panose="02020603050405020304" pitchFamily="18" charset="0"/>
              </a:rPr>
              <a:t>праве ствари?</a:t>
            </a:r>
          </a:p>
        </p:txBody>
      </p:sp>
      <p:sp>
        <p:nvSpPr>
          <p:cNvPr id="7" name="Rectangle 6"/>
          <p:cNvSpPr/>
          <p:nvPr/>
        </p:nvSpPr>
        <p:spPr>
          <a:xfrm>
            <a:off x="1224000" y="1124744"/>
            <a:ext cx="3348000" cy="773954"/>
          </a:xfrm>
          <a:prstGeom prst="rect">
            <a:avLst/>
          </a:prstGeom>
          <a:ln>
            <a:solidFill>
              <a:srgbClr val="1C3668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x-none" sz="2000" dirty="0">
                <a:solidFill>
                  <a:srgbClr val="1C3668"/>
                </a:solidFill>
                <a:cs typeface="Times New Roman" panose="02020603050405020304" pitchFamily="18" charset="0"/>
              </a:rPr>
              <a:t>Да ли се уложена средства користе на прави начин?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141134494"/>
              </p:ext>
            </p:extLst>
          </p:nvPr>
        </p:nvGraphicFramePr>
        <p:xfrm>
          <a:off x="2483768" y="2204864"/>
          <a:ext cx="4456996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Oval 13"/>
          <p:cNvSpPr/>
          <p:nvPr/>
        </p:nvSpPr>
        <p:spPr>
          <a:xfrm>
            <a:off x="2893713" y="2924944"/>
            <a:ext cx="1368152" cy="1440160"/>
          </a:xfrm>
          <a:prstGeom prst="ellipse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4000" dirty="0" smtClean="0"/>
              <a:t>3Е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7366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/>
          </p:cNvSpPr>
          <p:nvPr/>
        </p:nvSpPr>
        <p:spPr>
          <a:xfrm>
            <a:off x="392905" y="146932"/>
            <a:ext cx="1280160" cy="548640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Циљ ревизије</a:t>
            </a:r>
            <a:endParaRPr lang="en-US" sz="1300" dirty="0"/>
          </a:p>
        </p:txBody>
      </p:sp>
      <p:sp>
        <p:nvSpPr>
          <p:cNvPr id="7" name="Rectangle 6"/>
          <p:cNvSpPr/>
          <p:nvPr/>
        </p:nvSpPr>
        <p:spPr>
          <a:xfrm>
            <a:off x="1837737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/>
              <a:t>Опште информације</a:t>
            </a:r>
            <a:endParaRPr lang="en-US" sz="1300" dirty="0"/>
          </a:p>
        </p:txBody>
      </p:sp>
      <p:sp>
        <p:nvSpPr>
          <p:cNvPr id="8" name="Rectangle 7"/>
          <p:cNvSpPr/>
          <p:nvPr/>
        </p:nvSpPr>
        <p:spPr>
          <a:xfrm>
            <a:off x="3275842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 Субјекти ревизије</a:t>
            </a:r>
            <a:endParaRPr lang="en-US" sz="1300" dirty="0"/>
          </a:p>
        </p:txBody>
      </p:sp>
      <p:sp>
        <p:nvSpPr>
          <p:cNvPr id="9" name="Rectangle 8"/>
          <p:cNvSpPr/>
          <p:nvPr/>
        </p:nvSpPr>
        <p:spPr>
          <a:xfrm>
            <a:off x="4729909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Кључна порука</a:t>
            </a:r>
            <a:endParaRPr lang="en-US" sz="1300" dirty="0"/>
          </a:p>
        </p:txBody>
      </p:sp>
      <p:sp>
        <p:nvSpPr>
          <p:cNvPr id="10" name="Rectangle 9"/>
          <p:cNvSpPr/>
          <p:nvPr/>
        </p:nvSpPr>
        <p:spPr>
          <a:xfrm>
            <a:off x="6203501" y="148273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Закључци и налази</a:t>
            </a:r>
            <a:endParaRPr lang="en-US" sz="1300" dirty="0"/>
          </a:p>
        </p:txBody>
      </p:sp>
      <p:sp>
        <p:nvSpPr>
          <p:cNvPr id="11" name="Rectangle 10"/>
          <p:cNvSpPr/>
          <p:nvPr/>
        </p:nvSpPr>
        <p:spPr>
          <a:xfrm>
            <a:off x="7596336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Препоруке</a:t>
            </a:r>
            <a:endParaRPr lang="en-US" sz="1300" dirty="0"/>
          </a:p>
        </p:txBody>
      </p:sp>
      <p:sp>
        <p:nvSpPr>
          <p:cNvPr id="17" name="TextBox 16"/>
          <p:cNvSpPr txBox="1"/>
          <p:nvPr/>
        </p:nvSpPr>
        <p:spPr>
          <a:xfrm>
            <a:off x="3396683" y="2574505"/>
            <a:ext cx="23186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1C3668"/>
                </a:solidFill>
              </a:rPr>
              <a:t>планирале, реализовале </a:t>
            </a:r>
            <a:r>
              <a:rPr lang="ru-RU" sz="2400" dirty="0">
                <a:solidFill>
                  <a:srgbClr val="1C3668"/>
                </a:solidFill>
              </a:rPr>
              <a:t>и </a:t>
            </a:r>
            <a:r>
              <a:rPr lang="ru-RU" sz="2400" dirty="0" smtClean="0">
                <a:solidFill>
                  <a:srgbClr val="1C3668"/>
                </a:solidFill>
              </a:rPr>
              <a:t>контролисале </a:t>
            </a:r>
            <a:r>
              <a:rPr lang="ru-RU" sz="2400" dirty="0">
                <a:solidFill>
                  <a:srgbClr val="1C36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пренете субвенције </a:t>
            </a:r>
            <a:r>
              <a:rPr lang="ru-RU" sz="2400" dirty="0">
                <a:solidFill>
                  <a:srgbClr val="1C3668"/>
                </a:solidFill>
              </a:rPr>
              <a:t>локалним јавним предузећима</a:t>
            </a:r>
            <a:endParaRPr lang="en-US" sz="2400" dirty="0">
              <a:solidFill>
                <a:srgbClr val="1C3668"/>
              </a:solidFill>
            </a:endParaRPr>
          </a:p>
        </p:txBody>
      </p:sp>
      <p:sp>
        <p:nvSpPr>
          <p:cNvPr id="20" name="Curved Right Arrow 19"/>
          <p:cNvSpPr/>
          <p:nvPr/>
        </p:nvSpPr>
        <p:spPr>
          <a:xfrm rot="16200000" flipH="1">
            <a:off x="4078764" y="955992"/>
            <a:ext cx="954475" cy="2952329"/>
          </a:xfrm>
          <a:prstGeom prst="curvedRightArrow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urved Right Arrow 20"/>
          <p:cNvSpPr/>
          <p:nvPr/>
        </p:nvSpPr>
        <p:spPr>
          <a:xfrm rot="5400000" flipH="1">
            <a:off x="4078763" y="4642087"/>
            <a:ext cx="954475" cy="2695827"/>
          </a:xfrm>
          <a:prstGeom prst="curvedRightArrow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63127" y="1123922"/>
            <a:ext cx="5585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1C3668"/>
                </a:solidFill>
              </a:rPr>
              <a:t>Да </a:t>
            </a:r>
            <a:r>
              <a:rPr lang="x-none" sz="2400" dirty="0" smtClean="0">
                <a:solidFill>
                  <a:srgbClr val="1C3668"/>
                </a:solidFill>
              </a:rPr>
              <a:t>се </a:t>
            </a:r>
            <a:r>
              <a:rPr lang="ru-RU" sz="2400" dirty="0" smtClean="0">
                <a:solidFill>
                  <a:srgbClr val="1C3668"/>
                </a:solidFill>
              </a:rPr>
              <a:t>утврди </a:t>
            </a:r>
            <a:r>
              <a:rPr lang="ru-RU" sz="2400" dirty="0">
                <a:solidFill>
                  <a:srgbClr val="1C3668"/>
                </a:solidFill>
              </a:rPr>
              <a:t>да ли су </a:t>
            </a:r>
            <a:r>
              <a:rPr lang="ru-RU" sz="2400" dirty="0" smtClean="0">
                <a:solidFill>
                  <a:srgbClr val="1C36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јединице локалне самоуправе</a:t>
            </a:r>
            <a:r>
              <a:rPr lang="ru-RU" sz="2400" dirty="0" smtClean="0">
                <a:solidFill>
                  <a:srgbClr val="1C3668"/>
                </a:solidFill>
              </a:rPr>
              <a:t> ефикасно</a:t>
            </a:r>
            <a:endParaRPr lang="en-US" sz="2400" dirty="0">
              <a:solidFill>
                <a:srgbClr val="1C36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4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304802" y="1389527"/>
            <a:ext cx="2761128" cy="2761128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191440" y="1380562"/>
            <a:ext cx="2761128" cy="2761128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6115050" y="1374956"/>
            <a:ext cx="2761128" cy="2761128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0359">
            <a:off x="199055" y="2323141"/>
            <a:ext cx="2647436" cy="187841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85366" y="1624241"/>
            <a:ext cx="1148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400" dirty="0" smtClean="0"/>
              <a:t>локалних </a:t>
            </a:r>
          </a:p>
          <a:p>
            <a:r>
              <a:rPr lang="sr-Cyrl-RS" sz="1400" dirty="0" smtClean="0"/>
              <a:t>власти</a:t>
            </a:r>
            <a:endParaRPr lang="en-GB" sz="14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0359">
            <a:off x="3077285" y="2314174"/>
            <a:ext cx="2647436" cy="187841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00359">
            <a:off x="6036750" y="2333249"/>
            <a:ext cx="2647436" cy="1878419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726799" y="1447197"/>
            <a:ext cx="1122423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1C3668"/>
                </a:solidFill>
              </a:rPr>
              <a:t>162</a:t>
            </a:r>
            <a:endParaRPr lang="en-GB" sz="4800" dirty="0">
              <a:solidFill>
                <a:srgbClr val="1C3668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71109" y="2641226"/>
            <a:ext cx="574196" cy="101566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r-Cyrl-RS" sz="6000" dirty="0" smtClean="0">
                <a:solidFill>
                  <a:srgbClr val="1C3668"/>
                </a:solidFill>
              </a:rPr>
              <a:t>8</a:t>
            </a:r>
            <a:endParaRPr lang="en-GB" sz="6000" dirty="0">
              <a:solidFill>
                <a:srgbClr val="1C3668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53350" y="2887448"/>
            <a:ext cx="1148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400" dirty="0" smtClean="0"/>
              <a:t>локалних </a:t>
            </a:r>
          </a:p>
          <a:p>
            <a:r>
              <a:rPr lang="sr-Cyrl-RS" sz="1400" dirty="0" smtClean="0"/>
              <a:t>власти</a:t>
            </a:r>
            <a:endParaRPr lang="en-GB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4839825" y="1624241"/>
            <a:ext cx="1148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400" dirty="0" smtClean="0"/>
              <a:t>милијарди динара</a:t>
            </a:r>
            <a:endParaRPr lang="en-GB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3730043" y="1447197"/>
            <a:ext cx="1276311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r-Cyrl-RS" sz="4800" dirty="0" smtClean="0">
                <a:solidFill>
                  <a:srgbClr val="1C3668"/>
                </a:solidFill>
              </a:rPr>
              <a:t>57,5</a:t>
            </a:r>
            <a:endParaRPr lang="en-GB" sz="4800" dirty="0">
              <a:solidFill>
                <a:srgbClr val="1C3668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42074" y="2887448"/>
            <a:ext cx="1256184" cy="523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400" dirty="0" smtClean="0"/>
              <a:t>милијарди динара</a:t>
            </a:r>
            <a:endParaRPr lang="en-GB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3632237" y="2697773"/>
            <a:ext cx="809837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r-Cyrl-RS" sz="4800" dirty="0" smtClean="0">
                <a:solidFill>
                  <a:srgbClr val="1C3668"/>
                </a:solidFill>
              </a:rPr>
              <a:t>41</a:t>
            </a:r>
            <a:endParaRPr lang="en-GB" sz="4800" dirty="0">
              <a:solidFill>
                <a:srgbClr val="1C3668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98860" y="2733558"/>
            <a:ext cx="1250663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r-Cyrl-RS" sz="4800" dirty="0" smtClean="0">
                <a:solidFill>
                  <a:srgbClr val="1C3668"/>
                </a:solidFill>
              </a:rPr>
              <a:t>72%</a:t>
            </a:r>
            <a:endParaRPr lang="en-GB" sz="4800" dirty="0">
              <a:solidFill>
                <a:srgbClr val="1C3668"/>
              </a:solidFill>
            </a:endParaRPr>
          </a:p>
        </p:txBody>
      </p:sp>
      <p:sp>
        <p:nvSpPr>
          <p:cNvPr id="42" name="Rectangle 41"/>
          <p:cNvSpPr>
            <a:spLocks/>
          </p:cNvSpPr>
          <p:nvPr/>
        </p:nvSpPr>
        <p:spPr>
          <a:xfrm>
            <a:off x="392905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Циљ ревизије</a:t>
            </a:r>
            <a:endParaRPr lang="en-US" sz="1300" dirty="0"/>
          </a:p>
        </p:txBody>
      </p:sp>
      <p:sp>
        <p:nvSpPr>
          <p:cNvPr id="43" name="Rectangle 42"/>
          <p:cNvSpPr/>
          <p:nvPr/>
        </p:nvSpPr>
        <p:spPr>
          <a:xfrm>
            <a:off x="1837737" y="146932"/>
            <a:ext cx="1280160" cy="548640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/>
              <a:t>Опште информације</a:t>
            </a:r>
            <a:endParaRPr lang="en-US" sz="1300" dirty="0"/>
          </a:p>
        </p:txBody>
      </p:sp>
      <p:sp>
        <p:nvSpPr>
          <p:cNvPr id="44" name="Rectangle 43"/>
          <p:cNvSpPr/>
          <p:nvPr/>
        </p:nvSpPr>
        <p:spPr>
          <a:xfrm>
            <a:off x="3275842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 Субјекти ревизије</a:t>
            </a:r>
            <a:endParaRPr lang="en-US" sz="1300" dirty="0"/>
          </a:p>
        </p:txBody>
      </p:sp>
      <p:sp>
        <p:nvSpPr>
          <p:cNvPr id="45" name="Rectangle 44"/>
          <p:cNvSpPr/>
          <p:nvPr/>
        </p:nvSpPr>
        <p:spPr>
          <a:xfrm>
            <a:off x="4729909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Кључна порука</a:t>
            </a:r>
            <a:endParaRPr lang="en-US" sz="1300" dirty="0"/>
          </a:p>
        </p:txBody>
      </p:sp>
      <p:sp>
        <p:nvSpPr>
          <p:cNvPr id="46" name="Rectangle 45"/>
          <p:cNvSpPr/>
          <p:nvPr/>
        </p:nvSpPr>
        <p:spPr>
          <a:xfrm>
            <a:off x="6203501" y="148273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Закључци и налази</a:t>
            </a:r>
            <a:endParaRPr lang="en-US" sz="1300" dirty="0"/>
          </a:p>
        </p:txBody>
      </p:sp>
      <p:sp>
        <p:nvSpPr>
          <p:cNvPr id="47" name="Rectangle 46"/>
          <p:cNvSpPr/>
          <p:nvPr/>
        </p:nvSpPr>
        <p:spPr>
          <a:xfrm>
            <a:off x="7596336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Препоруке</a:t>
            </a:r>
            <a:endParaRPr lang="en-US" sz="1300" dirty="0"/>
          </a:p>
        </p:txBody>
      </p:sp>
      <p:sp>
        <p:nvSpPr>
          <p:cNvPr id="31" name="TextBox 30"/>
          <p:cNvSpPr txBox="1"/>
          <p:nvPr/>
        </p:nvSpPr>
        <p:spPr>
          <a:xfrm>
            <a:off x="6444208" y="1624241"/>
            <a:ext cx="1409104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r-Cyrl-RS" sz="2800" dirty="0" smtClean="0">
                <a:solidFill>
                  <a:srgbClr val="1C3668"/>
                </a:solidFill>
              </a:rPr>
              <a:t>Обухват</a:t>
            </a:r>
            <a:endParaRPr lang="en-GB" sz="2800" dirty="0">
              <a:solidFill>
                <a:srgbClr val="1C36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2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">
            <a:off x="2498849" y="625290"/>
            <a:ext cx="4502383" cy="641823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583228"/>
            <a:ext cx="5247201" cy="372301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137647" y="2439342"/>
            <a:ext cx="327235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 smtClean="0">
                <a:solidFill>
                  <a:srgbClr val="1C3668"/>
                </a:solidFill>
              </a:rPr>
              <a:t>Градови:</a:t>
            </a:r>
            <a:r>
              <a:rPr lang="sr-Cyrl-RS" dirty="0" smtClean="0">
                <a:solidFill>
                  <a:srgbClr val="1C3668"/>
                </a:solidFill>
              </a:rPr>
              <a:t> Београд, Суботица, Крагујевац и Панчево</a:t>
            </a:r>
          </a:p>
          <a:p>
            <a:r>
              <a:rPr lang="sr-Cyrl-RS" b="1" dirty="0" smtClean="0">
                <a:solidFill>
                  <a:srgbClr val="1C3668"/>
                </a:solidFill>
              </a:rPr>
              <a:t>Градске општине: </a:t>
            </a:r>
            <a:r>
              <a:rPr lang="sr-Cyrl-RS" dirty="0" smtClean="0">
                <a:solidFill>
                  <a:srgbClr val="1C3668"/>
                </a:solidFill>
              </a:rPr>
              <a:t>Обреновац и Гроцка</a:t>
            </a:r>
          </a:p>
          <a:p>
            <a:r>
              <a:rPr lang="sr-Cyrl-RS" b="1" dirty="0" smtClean="0">
                <a:solidFill>
                  <a:srgbClr val="1C3668"/>
                </a:solidFill>
              </a:rPr>
              <a:t>Општине:</a:t>
            </a:r>
            <a:r>
              <a:rPr lang="sr-Cyrl-RS" dirty="0" smtClean="0">
                <a:solidFill>
                  <a:srgbClr val="1C3668"/>
                </a:solidFill>
              </a:rPr>
              <a:t> Бор и Смедеревска Паланка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Cyrl-RS" sz="1400" dirty="0" smtClean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Cyrl-RS" sz="1400" dirty="0" smtClean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accent1"/>
              </a:solidFill>
            </a:endParaRPr>
          </a:p>
        </p:txBody>
      </p:sp>
      <p:sp>
        <p:nvSpPr>
          <p:cNvPr id="15" name="Rectangle 14"/>
          <p:cNvSpPr>
            <a:spLocks/>
          </p:cNvSpPr>
          <p:nvPr/>
        </p:nvSpPr>
        <p:spPr>
          <a:xfrm>
            <a:off x="392905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Циљ ревизије</a:t>
            </a:r>
            <a:endParaRPr lang="en-US" sz="1300" dirty="0"/>
          </a:p>
        </p:txBody>
      </p:sp>
      <p:sp>
        <p:nvSpPr>
          <p:cNvPr id="16" name="Rectangle 15"/>
          <p:cNvSpPr/>
          <p:nvPr/>
        </p:nvSpPr>
        <p:spPr>
          <a:xfrm>
            <a:off x="1837737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/>
              <a:t>Опште информације</a:t>
            </a:r>
            <a:endParaRPr lang="en-US" sz="1300" dirty="0"/>
          </a:p>
        </p:txBody>
      </p:sp>
      <p:sp>
        <p:nvSpPr>
          <p:cNvPr id="17" name="Rectangle 16"/>
          <p:cNvSpPr/>
          <p:nvPr/>
        </p:nvSpPr>
        <p:spPr>
          <a:xfrm>
            <a:off x="3275842" y="146932"/>
            <a:ext cx="1280160" cy="548640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 Субјекти ревизије</a:t>
            </a:r>
            <a:endParaRPr lang="en-US" sz="1300" dirty="0"/>
          </a:p>
        </p:txBody>
      </p:sp>
      <p:sp>
        <p:nvSpPr>
          <p:cNvPr id="18" name="Rectangle 17"/>
          <p:cNvSpPr/>
          <p:nvPr/>
        </p:nvSpPr>
        <p:spPr>
          <a:xfrm>
            <a:off x="4729909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Кључна порука</a:t>
            </a:r>
            <a:endParaRPr lang="en-US" sz="1300" dirty="0"/>
          </a:p>
        </p:txBody>
      </p:sp>
      <p:sp>
        <p:nvSpPr>
          <p:cNvPr id="19" name="Rectangle 18"/>
          <p:cNvSpPr/>
          <p:nvPr/>
        </p:nvSpPr>
        <p:spPr>
          <a:xfrm>
            <a:off x="6203501" y="148273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Закључци и налази</a:t>
            </a:r>
            <a:endParaRPr lang="en-US" sz="1300" dirty="0"/>
          </a:p>
        </p:txBody>
      </p:sp>
      <p:sp>
        <p:nvSpPr>
          <p:cNvPr id="20" name="Rectangle 19"/>
          <p:cNvSpPr/>
          <p:nvPr/>
        </p:nvSpPr>
        <p:spPr>
          <a:xfrm>
            <a:off x="7596336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Препоруке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7870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2204864"/>
            <a:ext cx="9144000" cy="2224108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800" dirty="0" smtClean="0"/>
              <a:t>Осам ревидираних локалних власти је </a:t>
            </a:r>
            <a:r>
              <a:rPr lang="x-none" sz="2800" smtClean="0"/>
              <a:t>одобрило </a:t>
            </a:r>
            <a:endParaRPr lang="sr-Cyrl-RS" sz="2800" dirty="0" smtClean="0"/>
          </a:p>
          <a:p>
            <a:pPr algn="ctr"/>
            <a:r>
              <a:rPr lang="x-none" sz="2800" smtClean="0"/>
              <a:t>31 </a:t>
            </a:r>
            <a:r>
              <a:rPr lang="x-none" sz="2800" dirty="0" smtClean="0"/>
              <a:t>милијарду динара за текуће пословање и покриће губитака јавних предузећа, због чега су смањене могућности за унапређење локалне инфраструктуре</a:t>
            </a:r>
            <a:endParaRPr lang="en-US" sz="2800" dirty="0"/>
          </a:p>
        </p:txBody>
      </p:sp>
      <p:sp>
        <p:nvSpPr>
          <p:cNvPr id="12" name="Rectangle 11"/>
          <p:cNvSpPr>
            <a:spLocks/>
          </p:cNvSpPr>
          <p:nvPr/>
        </p:nvSpPr>
        <p:spPr>
          <a:xfrm>
            <a:off x="392905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Циљ ревизије</a:t>
            </a:r>
            <a:endParaRPr lang="en-US" sz="1300" dirty="0"/>
          </a:p>
        </p:txBody>
      </p:sp>
      <p:sp>
        <p:nvSpPr>
          <p:cNvPr id="13" name="Rectangle 12"/>
          <p:cNvSpPr/>
          <p:nvPr/>
        </p:nvSpPr>
        <p:spPr>
          <a:xfrm>
            <a:off x="1837737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/>
              <a:t>Опште информације</a:t>
            </a:r>
            <a:endParaRPr lang="en-US" sz="1300" dirty="0"/>
          </a:p>
        </p:txBody>
      </p:sp>
      <p:sp>
        <p:nvSpPr>
          <p:cNvPr id="15" name="Rectangle 14"/>
          <p:cNvSpPr/>
          <p:nvPr/>
        </p:nvSpPr>
        <p:spPr>
          <a:xfrm>
            <a:off x="3275842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 Субјекти ревизије</a:t>
            </a:r>
            <a:endParaRPr lang="en-US" sz="1300" dirty="0"/>
          </a:p>
        </p:txBody>
      </p:sp>
      <p:sp>
        <p:nvSpPr>
          <p:cNvPr id="16" name="Rectangle 15"/>
          <p:cNvSpPr/>
          <p:nvPr/>
        </p:nvSpPr>
        <p:spPr>
          <a:xfrm>
            <a:off x="4729909" y="146932"/>
            <a:ext cx="1280160" cy="548640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Кључна порука</a:t>
            </a:r>
            <a:endParaRPr lang="en-US" sz="1300" dirty="0"/>
          </a:p>
        </p:txBody>
      </p:sp>
      <p:sp>
        <p:nvSpPr>
          <p:cNvPr id="17" name="Rectangle 16"/>
          <p:cNvSpPr/>
          <p:nvPr/>
        </p:nvSpPr>
        <p:spPr>
          <a:xfrm>
            <a:off x="6203501" y="148273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Закључци и налази</a:t>
            </a:r>
            <a:endParaRPr lang="en-US" sz="1300" dirty="0"/>
          </a:p>
        </p:txBody>
      </p:sp>
      <p:sp>
        <p:nvSpPr>
          <p:cNvPr id="18" name="Rectangle 17"/>
          <p:cNvSpPr/>
          <p:nvPr/>
        </p:nvSpPr>
        <p:spPr>
          <a:xfrm>
            <a:off x="7596336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Препоруке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17919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68674" y="976292"/>
            <a:ext cx="1985311" cy="5616624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Субјекти ревизије планирањем нису обезбедили ефикасну доделу субвенција зато што се у процесу планирања нису придржавали у потпуности приоритета развоја и смерница и нису документовали анализе програма коришћења субвенција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9085" y="891890"/>
            <a:ext cx="485984" cy="506805"/>
          </a:xfrm>
          <a:prstGeom prst="rect">
            <a:avLst/>
          </a:prstGeom>
          <a:solidFill>
            <a:schemeClr val="bg1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77817" y="976292"/>
            <a:ext cx="6452185" cy="93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1C3668"/>
                </a:solidFill>
              </a:rPr>
              <a:t>Повећање </a:t>
            </a:r>
            <a:r>
              <a:rPr lang="ru-RU" sz="2000" dirty="0">
                <a:solidFill>
                  <a:srgbClr val="1C36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планираних</a:t>
            </a:r>
            <a:r>
              <a:rPr lang="ru-RU" sz="2000" dirty="0">
                <a:solidFill>
                  <a:srgbClr val="1C3668"/>
                </a:solidFill>
              </a:rPr>
              <a:t> износа за </a:t>
            </a:r>
            <a:r>
              <a:rPr lang="ru-RU" sz="2000" dirty="0" smtClean="0">
                <a:solidFill>
                  <a:srgbClr val="1C3668"/>
                </a:solidFill>
              </a:rPr>
              <a:t>субвенције, у мил. дин.</a:t>
            </a:r>
            <a:endParaRPr lang="en-US" sz="2000" dirty="0">
              <a:solidFill>
                <a:srgbClr val="1C3668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817" y="1912292"/>
            <a:ext cx="6666183" cy="410445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>
            <a:spLocks/>
          </p:cNvSpPr>
          <p:nvPr/>
        </p:nvSpPr>
        <p:spPr>
          <a:xfrm>
            <a:off x="392905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Циљ ревизије</a:t>
            </a:r>
            <a:endParaRPr lang="en-US" sz="1300" dirty="0"/>
          </a:p>
        </p:txBody>
      </p:sp>
      <p:sp>
        <p:nvSpPr>
          <p:cNvPr id="16" name="Rectangle 15"/>
          <p:cNvSpPr/>
          <p:nvPr/>
        </p:nvSpPr>
        <p:spPr>
          <a:xfrm>
            <a:off x="1837737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/>
              <a:t>Опште информације</a:t>
            </a:r>
            <a:endParaRPr lang="en-US" sz="1300" dirty="0"/>
          </a:p>
        </p:txBody>
      </p:sp>
      <p:sp>
        <p:nvSpPr>
          <p:cNvPr id="17" name="Rectangle 16"/>
          <p:cNvSpPr/>
          <p:nvPr/>
        </p:nvSpPr>
        <p:spPr>
          <a:xfrm>
            <a:off x="3275842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 Субјекти ревизије</a:t>
            </a:r>
            <a:endParaRPr lang="en-US" sz="1300" dirty="0"/>
          </a:p>
        </p:txBody>
      </p:sp>
      <p:sp>
        <p:nvSpPr>
          <p:cNvPr id="18" name="Rectangle 17"/>
          <p:cNvSpPr/>
          <p:nvPr/>
        </p:nvSpPr>
        <p:spPr>
          <a:xfrm>
            <a:off x="4729909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Кључна порука</a:t>
            </a:r>
            <a:endParaRPr lang="en-US" sz="1300" dirty="0"/>
          </a:p>
        </p:txBody>
      </p:sp>
      <p:sp>
        <p:nvSpPr>
          <p:cNvPr id="20" name="Rectangle 19"/>
          <p:cNvSpPr/>
          <p:nvPr/>
        </p:nvSpPr>
        <p:spPr>
          <a:xfrm>
            <a:off x="6203501" y="148273"/>
            <a:ext cx="1280160" cy="548640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Закључци и налази</a:t>
            </a:r>
            <a:endParaRPr lang="en-US" sz="1300" dirty="0"/>
          </a:p>
        </p:txBody>
      </p:sp>
      <p:sp>
        <p:nvSpPr>
          <p:cNvPr id="21" name="Rectangle 20"/>
          <p:cNvSpPr/>
          <p:nvPr/>
        </p:nvSpPr>
        <p:spPr>
          <a:xfrm>
            <a:off x="7596336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Препоруке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36813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342077" y="976292"/>
            <a:ext cx="1565627" cy="5405036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Субвенцијe, које су субјекти ревизије одобрили корисницима, нису ефикасно употребљене јер су се у највећој мери користиле за текуће пословање и покриће губитака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9085" y="891890"/>
            <a:ext cx="485984" cy="506805"/>
          </a:xfrm>
          <a:prstGeom prst="rect">
            <a:avLst/>
          </a:prstGeom>
          <a:solidFill>
            <a:schemeClr val="bg1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x-non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267744" y="1198676"/>
            <a:ext cx="6552728" cy="840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1C3668"/>
                </a:solidFill>
              </a:rPr>
              <a:t>Промене субвенција </a:t>
            </a:r>
            <a:r>
              <a:rPr lang="ru-RU" sz="2000" dirty="0" smtClean="0">
                <a:solidFill>
                  <a:srgbClr val="1C36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извршењу</a:t>
            </a:r>
            <a:r>
              <a:rPr lang="ru-RU" sz="2000" dirty="0" smtClean="0">
                <a:solidFill>
                  <a:srgbClr val="1C3668"/>
                </a:solidFill>
              </a:rPr>
              <a:t>, </a:t>
            </a:r>
            <a:r>
              <a:rPr lang="ru-RU" sz="2000" dirty="0">
                <a:solidFill>
                  <a:srgbClr val="1C3668"/>
                </a:solidFill>
              </a:rPr>
              <a:t>у </a:t>
            </a:r>
            <a:r>
              <a:rPr lang="ru-RU" sz="2000" dirty="0" smtClean="0">
                <a:solidFill>
                  <a:srgbClr val="1C3668"/>
                </a:solidFill>
              </a:rPr>
              <a:t>мил. </a:t>
            </a:r>
            <a:r>
              <a:rPr lang="ru-RU" sz="2000" dirty="0">
                <a:solidFill>
                  <a:srgbClr val="1C3668"/>
                </a:solidFill>
              </a:rPr>
              <a:t>дин. 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3296002" y="35010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152213"/>
            <a:ext cx="7020271" cy="3725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>
            <a:spLocks/>
          </p:cNvSpPr>
          <p:nvPr/>
        </p:nvSpPr>
        <p:spPr>
          <a:xfrm>
            <a:off x="392905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Циљ ревизије</a:t>
            </a:r>
            <a:endParaRPr lang="en-US" sz="1300" dirty="0"/>
          </a:p>
        </p:txBody>
      </p:sp>
      <p:sp>
        <p:nvSpPr>
          <p:cNvPr id="16" name="Rectangle 15"/>
          <p:cNvSpPr/>
          <p:nvPr/>
        </p:nvSpPr>
        <p:spPr>
          <a:xfrm>
            <a:off x="1837737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/>
              <a:t>Опште информације</a:t>
            </a:r>
            <a:endParaRPr lang="en-US" sz="1300" dirty="0"/>
          </a:p>
        </p:txBody>
      </p:sp>
      <p:sp>
        <p:nvSpPr>
          <p:cNvPr id="17" name="Rectangle 16"/>
          <p:cNvSpPr/>
          <p:nvPr/>
        </p:nvSpPr>
        <p:spPr>
          <a:xfrm>
            <a:off x="3275842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 Субјекти ревизије</a:t>
            </a:r>
            <a:endParaRPr lang="en-US" sz="1300" dirty="0"/>
          </a:p>
        </p:txBody>
      </p:sp>
      <p:sp>
        <p:nvSpPr>
          <p:cNvPr id="18" name="Rectangle 17"/>
          <p:cNvSpPr/>
          <p:nvPr/>
        </p:nvSpPr>
        <p:spPr>
          <a:xfrm>
            <a:off x="4729909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Кључна порука</a:t>
            </a:r>
            <a:endParaRPr lang="en-US" sz="1300" dirty="0"/>
          </a:p>
        </p:txBody>
      </p:sp>
      <p:sp>
        <p:nvSpPr>
          <p:cNvPr id="19" name="Rectangle 18"/>
          <p:cNvSpPr/>
          <p:nvPr/>
        </p:nvSpPr>
        <p:spPr>
          <a:xfrm>
            <a:off x="6203501" y="148273"/>
            <a:ext cx="1280160" cy="548640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Закључци и налази</a:t>
            </a:r>
            <a:endParaRPr lang="en-US" sz="1300" dirty="0"/>
          </a:p>
        </p:txBody>
      </p:sp>
      <p:sp>
        <p:nvSpPr>
          <p:cNvPr id="20" name="Rectangle 19"/>
          <p:cNvSpPr/>
          <p:nvPr/>
        </p:nvSpPr>
        <p:spPr>
          <a:xfrm>
            <a:off x="7596336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Препоруке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96833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368674" y="976292"/>
            <a:ext cx="1664837" cy="5616624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Субвенцијe, које су субјекти ревизије одобрили корисницима, нису ефикасно употребљене јер су се у највећој мери користиле за текуће пословање и покриће губитака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9085" y="891890"/>
            <a:ext cx="485984" cy="506805"/>
          </a:xfrm>
          <a:prstGeom prst="rect">
            <a:avLst/>
          </a:prstGeom>
          <a:solidFill>
            <a:schemeClr val="bg1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x-none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267744" y="976292"/>
            <a:ext cx="6636825" cy="796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1C3668"/>
                </a:solidFill>
              </a:rPr>
              <a:t>Промена </a:t>
            </a:r>
            <a:r>
              <a:rPr lang="ru-RU" sz="2000" dirty="0" smtClean="0">
                <a:solidFill>
                  <a:srgbClr val="1C36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структуре субвенција у извршењу у односу на план </a:t>
            </a:r>
            <a:r>
              <a:rPr lang="ru-RU" sz="2000" dirty="0" smtClean="0">
                <a:solidFill>
                  <a:srgbClr val="1C3668"/>
                </a:solidFill>
              </a:rPr>
              <a:t>за период 2015-2017. године, у мил. дин. </a:t>
            </a:r>
            <a:endParaRPr lang="en-US" sz="2000" dirty="0">
              <a:solidFill>
                <a:srgbClr val="1C3668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296002" y="35010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832557"/>
            <a:ext cx="7020514" cy="3694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2915816" y="2852936"/>
            <a:ext cx="974186" cy="29523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40" idx="0"/>
          </p:cNvCxnSpPr>
          <p:nvPr/>
        </p:nvCxnSpPr>
        <p:spPr>
          <a:xfrm>
            <a:off x="3890002" y="4453385"/>
            <a:ext cx="0" cy="13806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084168" y="3068960"/>
            <a:ext cx="991834" cy="27363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41" idx="0"/>
          </p:cNvCxnSpPr>
          <p:nvPr/>
        </p:nvCxnSpPr>
        <p:spPr>
          <a:xfrm>
            <a:off x="6037970" y="4509120"/>
            <a:ext cx="0" cy="13086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6" name="Oval 14335"/>
          <p:cNvSpPr/>
          <p:nvPr/>
        </p:nvSpPr>
        <p:spPr>
          <a:xfrm>
            <a:off x="2503742" y="5817768"/>
            <a:ext cx="744064" cy="576064"/>
          </a:xfrm>
          <a:prstGeom prst="ellipse">
            <a:avLst/>
          </a:prstGeom>
          <a:ln>
            <a:solidFill>
              <a:srgbClr val="1C366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sz="1400" b="1" dirty="0" smtClean="0">
                <a:solidFill>
                  <a:srgbClr val="1C3668"/>
                </a:solidFill>
              </a:rPr>
              <a:t>28%</a:t>
            </a:r>
            <a:endParaRPr lang="x-none" sz="1400" b="1" dirty="0">
              <a:solidFill>
                <a:srgbClr val="1C3668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3517970" y="5834041"/>
            <a:ext cx="744064" cy="576064"/>
          </a:xfrm>
          <a:prstGeom prst="ellipse">
            <a:avLst/>
          </a:prstGeom>
          <a:ln>
            <a:solidFill>
              <a:srgbClr val="1C366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sz="1400" b="1" dirty="0" smtClean="0">
                <a:solidFill>
                  <a:srgbClr val="1C3668"/>
                </a:solidFill>
              </a:rPr>
              <a:t>72%</a:t>
            </a:r>
            <a:endParaRPr lang="x-none" sz="1400" b="1" dirty="0">
              <a:solidFill>
                <a:srgbClr val="1C3668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5665938" y="5817768"/>
            <a:ext cx="744064" cy="576064"/>
          </a:xfrm>
          <a:prstGeom prst="ellipse">
            <a:avLst/>
          </a:prstGeom>
          <a:ln>
            <a:solidFill>
              <a:srgbClr val="1C366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sz="1400" b="1" dirty="0" smtClean="0">
                <a:solidFill>
                  <a:srgbClr val="1C3668"/>
                </a:solidFill>
              </a:rPr>
              <a:t>77%</a:t>
            </a:r>
            <a:endParaRPr lang="x-none" sz="1400" b="1" dirty="0">
              <a:solidFill>
                <a:srgbClr val="1C3668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6703970" y="5817768"/>
            <a:ext cx="744064" cy="576064"/>
          </a:xfrm>
          <a:prstGeom prst="ellipse">
            <a:avLst/>
          </a:prstGeom>
          <a:ln>
            <a:solidFill>
              <a:srgbClr val="1C366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sz="1400" b="1" dirty="0" smtClean="0">
                <a:solidFill>
                  <a:srgbClr val="1C3668"/>
                </a:solidFill>
              </a:rPr>
              <a:t>23%</a:t>
            </a:r>
            <a:endParaRPr lang="x-none" sz="1400" b="1" dirty="0">
              <a:solidFill>
                <a:srgbClr val="1C3668"/>
              </a:solidFill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>
          <a:xfrm>
            <a:off x="392905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Циљ ревизије</a:t>
            </a:r>
            <a:endParaRPr lang="en-US" sz="1300" dirty="0"/>
          </a:p>
        </p:txBody>
      </p:sp>
      <p:sp>
        <p:nvSpPr>
          <p:cNvPr id="24" name="Rectangle 23"/>
          <p:cNvSpPr/>
          <p:nvPr/>
        </p:nvSpPr>
        <p:spPr>
          <a:xfrm>
            <a:off x="1837737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/>
              <a:t>Опште информације</a:t>
            </a:r>
            <a:endParaRPr lang="en-US" sz="1300" dirty="0"/>
          </a:p>
        </p:txBody>
      </p:sp>
      <p:sp>
        <p:nvSpPr>
          <p:cNvPr id="25" name="Rectangle 24"/>
          <p:cNvSpPr/>
          <p:nvPr/>
        </p:nvSpPr>
        <p:spPr>
          <a:xfrm>
            <a:off x="3275842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 Субјекти ревизије</a:t>
            </a:r>
            <a:endParaRPr lang="en-US" sz="1300" dirty="0"/>
          </a:p>
        </p:txBody>
      </p:sp>
      <p:sp>
        <p:nvSpPr>
          <p:cNvPr id="27" name="Rectangle 26"/>
          <p:cNvSpPr/>
          <p:nvPr/>
        </p:nvSpPr>
        <p:spPr>
          <a:xfrm>
            <a:off x="4729909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Кључна порука</a:t>
            </a:r>
            <a:endParaRPr lang="en-US" sz="1300" dirty="0"/>
          </a:p>
        </p:txBody>
      </p:sp>
      <p:sp>
        <p:nvSpPr>
          <p:cNvPr id="28" name="Rectangle 27"/>
          <p:cNvSpPr/>
          <p:nvPr/>
        </p:nvSpPr>
        <p:spPr>
          <a:xfrm>
            <a:off x="6203501" y="148273"/>
            <a:ext cx="1280160" cy="548640"/>
          </a:xfrm>
          <a:prstGeom prst="rect">
            <a:avLst/>
          </a:prstGeom>
          <a:solidFill>
            <a:srgbClr val="1C3668"/>
          </a:solidFill>
          <a:ln>
            <a:solidFill>
              <a:srgbClr val="1C36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Закључци и налази</a:t>
            </a:r>
            <a:endParaRPr lang="en-US" sz="1300" dirty="0"/>
          </a:p>
        </p:txBody>
      </p:sp>
      <p:sp>
        <p:nvSpPr>
          <p:cNvPr id="29" name="Rectangle 28"/>
          <p:cNvSpPr/>
          <p:nvPr/>
        </p:nvSpPr>
        <p:spPr>
          <a:xfrm>
            <a:off x="7596336" y="146932"/>
            <a:ext cx="1280160" cy="548640"/>
          </a:xfrm>
          <a:prstGeom prst="rect">
            <a:avLst/>
          </a:prstGeom>
          <a:solidFill>
            <a:srgbClr val="9E915C"/>
          </a:solidFill>
          <a:ln>
            <a:solidFill>
              <a:srgbClr val="9E91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300" dirty="0" smtClean="0"/>
              <a:t>Препоруке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07166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E347C8E6F743243BEDC3C30763A7750" ma:contentTypeVersion="0" ma:contentTypeDescription="Креирајте нови документ." ma:contentTypeScope="" ma:versionID="a6d07d662c5a7f8a8a5025d7ee1d7ee9">
  <xsd:schema xmlns:xsd="http://www.w3.org/2001/XMLSchema" xmlns:xs="http://www.w3.org/2001/XMLSchema" xmlns:p="http://schemas.microsoft.com/office/2006/metadata/properties" xmlns:ns1="http://schemas.microsoft.com/sharepoint/v3" xmlns:ns2="d454fd34-5e04-4967-9376-7dede498bd6b" targetNamespace="http://schemas.microsoft.com/office/2006/metadata/properties" ma:root="true" ma:fieldsID="911524b6380d749553e3a61afc76d170" ns1:_="" ns2:_="">
    <xsd:import namespace="http://schemas.microsoft.com/sharepoint/v3"/>
    <xsd:import namespace="d454fd34-5e04-4967-9376-7dede498bd6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outingRuleDescription" minOccurs="0"/>
                <xsd:element ref="ns2:Наслов_x0020__x0028_опис_x0029_" minOccurs="0"/>
                <xsd:element ref="ns2:Редни_x0020_број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11" nillable="true" ma:displayName="Opi" ma:hidden="true" ma:internalName="RoutingRuleDescription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54fd34-5e04-4967-9376-7dede498bd6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Вредност ID-а документа" ma:description="Овој ставци је додељена вредност ID-а документа." ma:internalName="_dlc_DocId" ma:readOnly="true">
      <xsd:simpleType>
        <xsd:restriction base="dms:Text"/>
      </xsd:simpleType>
    </xsd:element>
    <xsd:element name="_dlc_DocIdUrl" ma:index="9" nillable="true" ma:displayName="ID документа" ma:description="Трајна веза ка овом документу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Наслов_x0020__x0028_опис_x0029_" ma:index="12" nillable="true" ma:displayName="Наслов (опис)" ma:description="Опис документа, фолдера" ma:internalName="_x041d__x0430__x0441__x043b__x043e__x0432__x0020__x0028__x043e__x043f__x0438__x0441__x0029_">
      <xsd:simpleType>
        <xsd:restriction base="dms:Text">
          <xsd:maxLength value="255"/>
        </xsd:restriction>
      </xsd:simpleType>
    </xsd:element>
    <xsd:element name="Редни_x0020_број" ma:index="13" nillable="true" ma:displayName="Редни број" ma:decimals="0" ma:indexed="true" ma:internalName="_x0420__x0435__x0434__x043d__x0438__x0020__x0431__x0440__x043e__x0458_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адржаја"/>
        <xsd:element ref="dc:title" minOccurs="0" maxOccurs="1" ma:displayName="Наслов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Редни_x0020_број xmlns="d454fd34-5e04-4967-9376-7dede498bd6b" xsi:nil="true"/>
    <RoutingRuleDescription xmlns="http://schemas.microsoft.com/sharepoint/v3" xsi:nil="true"/>
    <Наслов_x0020__x0028_опис_x0029_ xmlns="d454fd34-5e04-4967-9376-7dede498bd6b" xsi:nil="true"/>
    <_dlc_DocId xmlns="d454fd34-5e04-4967-9376-7dede498bd6b">FPMJRHCKANU3-203-64</_dlc_DocId>
    <_dlc_DocIdUrl xmlns="d454fd34-5e04-4967-9376-7dede498bd6b">
      <Url>http://drims.dri.local/_layouts/DocIdRedir.aspx?ID=FPMJRHCKANU3-203-64</Url>
      <Description>FPMJRHCKANU3-203-64</Description>
    </_dlc_DocIdUrl>
  </documentManagement>
</p:properties>
</file>

<file path=customXml/itemProps1.xml><?xml version="1.0" encoding="utf-8"?>
<ds:datastoreItem xmlns:ds="http://schemas.openxmlformats.org/officeDocument/2006/customXml" ds:itemID="{0B2C9313-3FF2-42B3-8E6C-6CD5E568AC6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670EFC6-39AB-4500-AAD8-491A7F0415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83F32C-5F5B-4CC3-936E-3AD5F3D777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454fd34-5e04-4967-9376-7dede498bd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4207DA6C-BDEC-4D0F-A1C6-ECED767859CD}">
  <ds:schemaRefs>
    <ds:schemaRef ds:uri="http://purl.org/dc/elements/1.1/"/>
    <ds:schemaRef ds:uri="d454fd34-5e04-4967-9376-7dede498bd6b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34556</TotalTime>
  <Words>776</Words>
  <Application>Microsoft Office PowerPoint</Application>
  <PresentationFormat>On-screen Show (4:3)</PresentationFormat>
  <Paragraphs>171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Субвенције јединица локалне самоуправе јавним предузећима</vt:lpstr>
      <vt:lpstr>РЕВИЗИЈА СВРСИСХОДНОСТИ ПОСЛОВАЊА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djurdja stefanovic</dc:creator>
  <cp:lastModifiedBy>Danilo Maskovic</cp:lastModifiedBy>
  <cp:revision>880</cp:revision>
  <cp:lastPrinted>2017-03-30T09:39:56Z</cp:lastPrinted>
  <dcterms:created xsi:type="dcterms:W3CDTF">2017-02-14T14:25:54Z</dcterms:created>
  <dcterms:modified xsi:type="dcterms:W3CDTF">2018-12-17T14:39:42Z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0x0101009E347C8E6F743243BEDC3C30763A7750</vt:lpwstr>
  </property>
  <property fmtid="{D5CDD505-2E9C-101B-9397-08002B2CF9AE}" pid="3" name="_dlc_DocIdItemGuid">
    <vt:lpwstr>cf569e34-15e8-466c-8b76-df59647b0c68</vt:lpwstr>
  </property>
</Properties>
</file>